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9" r:id="rId8"/>
    <p:sldId id="261" r:id="rId9"/>
    <p:sldId id="262" r:id="rId10"/>
    <p:sldId id="268" r:id="rId11"/>
    <p:sldId id="263" r:id="rId12"/>
    <p:sldId id="264" r:id="rId13"/>
    <p:sldId id="265" r:id="rId14"/>
    <p:sldId id="270" r:id="rId1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0" d="100"/>
          <a:sy n="60" d="100"/>
        </p:scale>
        <p:origin x="5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xton, Corey" userId="0d1ac611-9b79-45a9-a7a8-07f648f0ffbd" providerId="ADAL" clId="{77996796-402F-4778-B9CF-08C7F6337FDA}"/>
    <pc:docChg chg="undo custSel addSld modSld">
      <pc:chgData name="Braxton, Corey" userId="0d1ac611-9b79-45a9-a7a8-07f648f0ffbd" providerId="ADAL" clId="{77996796-402F-4778-B9CF-08C7F6337FDA}" dt="2026-08-05T15:39:27.680" v="267" actId="5793"/>
      <pc:docMkLst>
        <pc:docMk/>
      </pc:docMkLst>
      <pc:sldChg chg="modSp mod">
        <pc:chgData name="Braxton, Corey" userId="0d1ac611-9b79-45a9-a7a8-07f648f0ffbd" providerId="ADAL" clId="{77996796-402F-4778-B9CF-08C7F6337FDA}" dt="2026-07-13T20:11:02.721" v="217" actId="20577"/>
        <pc:sldMkLst>
          <pc:docMk/>
          <pc:sldMk cId="579591134" sldId="257"/>
        </pc:sldMkLst>
        <pc:spChg chg="mod">
          <ac:chgData name="Braxton, Corey" userId="0d1ac611-9b79-45a9-a7a8-07f648f0ffbd" providerId="ADAL" clId="{77996796-402F-4778-B9CF-08C7F6337FDA}" dt="2026-07-13T20:11:02.721" v="217" actId="20577"/>
          <ac:spMkLst>
            <pc:docMk/>
            <pc:sldMk cId="579591134" sldId="257"/>
            <ac:spMk id="6" creationId="{3592F4B4-F255-44C3-BD1B-5463553F74DB}"/>
          </ac:spMkLst>
        </pc:spChg>
      </pc:sldChg>
      <pc:sldChg chg="modSp mod">
        <pc:chgData name="Braxton, Corey" userId="0d1ac611-9b79-45a9-a7a8-07f648f0ffbd" providerId="ADAL" clId="{77996796-402F-4778-B9CF-08C7F6337FDA}" dt="2026-08-05T15:39:27.680" v="267" actId="5793"/>
        <pc:sldMkLst>
          <pc:docMk/>
          <pc:sldMk cId="2366571509" sldId="259"/>
        </pc:sldMkLst>
        <pc:spChg chg="mod">
          <ac:chgData name="Braxton, Corey" userId="0d1ac611-9b79-45a9-a7a8-07f648f0ffbd" providerId="ADAL" clId="{77996796-402F-4778-B9CF-08C7F6337FDA}" dt="2026-08-05T15:39:27.680" v="267" actId="5793"/>
          <ac:spMkLst>
            <pc:docMk/>
            <pc:sldMk cId="2366571509" sldId="259"/>
            <ac:spMk id="2" creationId="{074A4476-A821-4CD2-96B0-8BE5BDF5923E}"/>
          </ac:spMkLst>
        </pc:spChg>
      </pc:sldChg>
      <pc:sldChg chg="modSp mod">
        <pc:chgData name="Braxton, Corey" userId="0d1ac611-9b79-45a9-a7a8-07f648f0ffbd" providerId="ADAL" clId="{77996796-402F-4778-B9CF-08C7F6337FDA}" dt="2026-07-13T19:22:52.849" v="185" actId="20577"/>
        <pc:sldMkLst>
          <pc:docMk/>
          <pc:sldMk cId="3108557170" sldId="260"/>
        </pc:sldMkLst>
        <pc:spChg chg="mod">
          <ac:chgData name="Braxton, Corey" userId="0d1ac611-9b79-45a9-a7a8-07f648f0ffbd" providerId="ADAL" clId="{77996796-402F-4778-B9CF-08C7F6337FDA}" dt="2026-07-13T19:22:52.849" v="185" actId="20577"/>
          <ac:spMkLst>
            <pc:docMk/>
            <pc:sldMk cId="3108557170" sldId="260"/>
            <ac:spMk id="4" creationId="{010BF182-D445-4B3D-86F9-30C69AE00AD8}"/>
          </ac:spMkLst>
        </pc:spChg>
      </pc:sldChg>
      <pc:sldChg chg="modSp mod">
        <pc:chgData name="Braxton, Corey" userId="0d1ac611-9b79-45a9-a7a8-07f648f0ffbd" providerId="ADAL" clId="{77996796-402F-4778-B9CF-08C7F6337FDA}" dt="2026-07-16T15:53:05.898" v="262" actId="20577"/>
        <pc:sldMkLst>
          <pc:docMk/>
          <pc:sldMk cId="639102614" sldId="265"/>
        </pc:sldMkLst>
        <pc:spChg chg="mod">
          <ac:chgData name="Braxton, Corey" userId="0d1ac611-9b79-45a9-a7a8-07f648f0ffbd" providerId="ADAL" clId="{77996796-402F-4778-B9CF-08C7F6337FDA}" dt="2026-07-16T15:53:05.898" v="262" actId="20577"/>
          <ac:spMkLst>
            <pc:docMk/>
            <pc:sldMk cId="639102614" sldId="265"/>
            <ac:spMk id="4" creationId="{459B2A6E-8DEE-4E6C-9FB1-F140E54B329B}"/>
          </ac:spMkLst>
        </pc:spChg>
      </pc:sldChg>
      <pc:sldChg chg="addSp delSp modSp new mod setBg modClrScheme chgLayout">
        <pc:chgData name="Braxton, Corey" userId="0d1ac611-9b79-45a9-a7a8-07f648f0ffbd" providerId="ADAL" clId="{77996796-402F-4778-B9CF-08C7F6337FDA}" dt="2026-07-13T20:23:44.705" v="257" actId="14100"/>
        <pc:sldMkLst>
          <pc:docMk/>
          <pc:sldMk cId="558770736" sldId="270"/>
        </pc:sldMkLst>
        <pc:spChg chg="add mod ord">
          <ac:chgData name="Braxton, Corey" userId="0d1ac611-9b79-45a9-a7a8-07f648f0ffbd" providerId="ADAL" clId="{77996796-402F-4778-B9CF-08C7F6337FDA}" dt="2026-07-13T20:23:24.842" v="254" actId="26606"/>
          <ac:spMkLst>
            <pc:docMk/>
            <pc:sldMk cId="558770736" sldId="270"/>
            <ac:spMk id="5" creationId="{D7D54A5C-84A8-848C-F1FB-8688C7E3FD78}"/>
          </ac:spMkLst>
        </pc:spChg>
        <pc:picChg chg="add mod ord">
          <ac:chgData name="Braxton, Corey" userId="0d1ac611-9b79-45a9-a7a8-07f648f0ffbd" providerId="ADAL" clId="{77996796-402F-4778-B9CF-08C7F6337FDA}" dt="2026-07-13T20:23:44.705" v="257" actId="14100"/>
          <ac:picMkLst>
            <pc:docMk/>
            <pc:sldMk cId="558770736" sldId="270"/>
            <ac:picMk id="8" creationId="{C0E1E6C3-403B-8109-8C77-2B3FE4E29346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9B535E-8690-4160-9834-E8ABB41951B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F25283E-C5B4-4AC0-B91E-92D2DFD0B9D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AYCTE: </a:t>
          </a:r>
          <a:r>
            <a:rPr lang="en-US"/>
            <a:t>“All You Care To Eat”</a:t>
          </a:r>
        </a:p>
      </dgm:t>
    </dgm:pt>
    <dgm:pt modelId="{E7CF2C1D-28DE-45C3-8C19-96C1347FFA69}" type="parTrans" cxnId="{9765DD8A-4232-4B12-97CC-9A42D359A68F}">
      <dgm:prSet/>
      <dgm:spPr/>
      <dgm:t>
        <a:bodyPr/>
        <a:lstStyle/>
        <a:p>
          <a:endParaRPr lang="en-US"/>
        </a:p>
      </dgm:t>
    </dgm:pt>
    <dgm:pt modelId="{E1CF7641-1D8C-443C-9951-81EE8262E6E2}" type="sibTrans" cxnId="{9765DD8A-4232-4B12-97CC-9A42D359A68F}">
      <dgm:prSet/>
      <dgm:spPr/>
      <dgm:t>
        <a:bodyPr/>
        <a:lstStyle/>
        <a:p>
          <a:endParaRPr lang="en-US"/>
        </a:p>
      </dgm:t>
    </dgm:pt>
    <dgm:pt modelId="{9AE9954E-9B65-48D8-8538-F18C7642E99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MEAL SWIPES: </a:t>
          </a:r>
          <a:r>
            <a:rPr lang="en-US"/>
            <a:t>Credits that represent one meal / entry to the AYCTE facility also known as BLOCK MEALS. These have value at all locations.</a:t>
          </a:r>
        </a:p>
      </dgm:t>
    </dgm:pt>
    <dgm:pt modelId="{33B89A75-F140-4CDD-8B51-120297C20175}" type="parTrans" cxnId="{D9C61538-09B8-4038-B0BF-25F4864CC936}">
      <dgm:prSet/>
      <dgm:spPr/>
      <dgm:t>
        <a:bodyPr/>
        <a:lstStyle/>
        <a:p>
          <a:endParaRPr lang="en-US"/>
        </a:p>
      </dgm:t>
    </dgm:pt>
    <dgm:pt modelId="{BFE07DC6-2BEE-4599-B576-7FF6603102FF}" type="sibTrans" cxnId="{D9C61538-09B8-4038-B0BF-25F4864CC936}">
      <dgm:prSet/>
      <dgm:spPr/>
      <dgm:t>
        <a:bodyPr/>
        <a:lstStyle/>
        <a:p>
          <a:endParaRPr lang="en-US"/>
        </a:p>
      </dgm:t>
    </dgm:pt>
    <dgm:pt modelId="{DF28EAB7-4AAD-41CF-8686-19B85834F20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DINING POINTS: </a:t>
          </a:r>
          <a:r>
            <a:rPr lang="en-US"/>
            <a:t>Credits that can be used be used at all COF dining facilities also known as DECLINING BALANCE</a:t>
          </a:r>
        </a:p>
      </dgm:t>
    </dgm:pt>
    <dgm:pt modelId="{EC77D9CF-49C8-491A-8FAB-548DE3DFBF22}" type="parTrans" cxnId="{84A88096-778C-4C8E-A43B-4BCEEF24A4F7}">
      <dgm:prSet/>
      <dgm:spPr/>
      <dgm:t>
        <a:bodyPr/>
        <a:lstStyle/>
        <a:p>
          <a:endParaRPr lang="en-US"/>
        </a:p>
      </dgm:t>
    </dgm:pt>
    <dgm:pt modelId="{0859C11D-7BDA-4367-A074-D50CE2701387}" type="sibTrans" cxnId="{84A88096-778C-4C8E-A43B-4BCEEF24A4F7}">
      <dgm:prSet/>
      <dgm:spPr/>
      <dgm:t>
        <a:bodyPr/>
        <a:lstStyle/>
        <a:p>
          <a:endParaRPr lang="en-US"/>
        </a:p>
      </dgm:t>
    </dgm:pt>
    <dgm:pt modelId="{137AE705-EE1A-4752-A4FC-71D3779CF27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MEAL EQUIVALENTS: </a:t>
          </a:r>
          <a:r>
            <a:rPr lang="en-US" dirty="0"/>
            <a:t>Meal swipes can have value at non-AYCTE locations (the value of a swipe may vary by location)</a:t>
          </a:r>
        </a:p>
      </dgm:t>
    </dgm:pt>
    <dgm:pt modelId="{86812CC2-1707-47E4-8360-E21BCCDE9C15}" type="parTrans" cxnId="{18B7B5D7-EC0F-40EE-B1F4-420B3E2A60E0}">
      <dgm:prSet/>
      <dgm:spPr/>
      <dgm:t>
        <a:bodyPr/>
        <a:lstStyle/>
        <a:p>
          <a:endParaRPr lang="en-US"/>
        </a:p>
      </dgm:t>
    </dgm:pt>
    <dgm:pt modelId="{B082CA20-C76F-4780-AB72-4C8D7F936958}" type="sibTrans" cxnId="{18B7B5D7-EC0F-40EE-B1F4-420B3E2A60E0}">
      <dgm:prSet/>
      <dgm:spPr/>
      <dgm:t>
        <a:bodyPr/>
        <a:lstStyle/>
        <a:p>
          <a:endParaRPr lang="en-US"/>
        </a:p>
      </dgm:t>
    </dgm:pt>
    <dgm:pt modelId="{E33F445A-79F3-423F-A70B-D3CB7D46A6D4}" type="pres">
      <dgm:prSet presAssocID="{4C9B535E-8690-4160-9834-E8ABB41951BF}" presName="root" presStyleCnt="0">
        <dgm:presLayoutVars>
          <dgm:dir/>
          <dgm:resizeHandles val="exact"/>
        </dgm:presLayoutVars>
      </dgm:prSet>
      <dgm:spPr/>
    </dgm:pt>
    <dgm:pt modelId="{2FFAE642-90DE-481C-B2C3-C5E56E507D0C}" type="pres">
      <dgm:prSet presAssocID="{9F25283E-C5B4-4AC0-B91E-92D2DFD0B9DF}" presName="compNode" presStyleCnt="0"/>
      <dgm:spPr/>
    </dgm:pt>
    <dgm:pt modelId="{033F2074-BF61-43D3-A075-FEBC3995DD28}" type="pres">
      <dgm:prSet presAssocID="{9F25283E-C5B4-4AC0-B91E-92D2DFD0B9DF}" presName="bgRect" presStyleLbl="bgShp" presStyleIdx="0" presStyleCnt="4"/>
      <dgm:spPr/>
    </dgm:pt>
    <dgm:pt modelId="{8B2A7B85-4403-445E-8A61-BD9C6B04D384}" type="pres">
      <dgm:prSet presAssocID="{9F25283E-C5B4-4AC0-B91E-92D2DFD0B9DF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ble Setting"/>
        </a:ext>
      </dgm:extLst>
    </dgm:pt>
    <dgm:pt modelId="{726E7AAD-E662-4CC2-AC64-54A2F6A57A3D}" type="pres">
      <dgm:prSet presAssocID="{9F25283E-C5B4-4AC0-B91E-92D2DFD0B9DF}" presName="spaceRect" presStyleCnt="0"/>
      <dgm:spPr/>
    </dgm:pt>
    <dgm:pt modelId="{CCEDFDEF-D39A-402F-AC1F-1A307D591EB9}" type="pres">
      <dgm:prSet presAssocID="{9F25283E-C5B4-4AC0-B91E-92D2DFD0B9DF}" presName="parTx" presStyleLbl="revTx" presStyleIdx="0" presStyleCnt="4">
        <dgm:presLayoutVars>
          <dgm:chMax val="0"/>
          <dgm:chPref val="0"/>
        </dgm:presLayoutVars>
      </dgm:prSet>
      <dgm:spPr/>
    </dgm:pt>
    <dgm:pt modelId="{B52497EC-4AF4-42C7-9E72-FC748C392006}" type="pres">
      <dgm:prSet presAssocID="{E1CF7641-1D8C-443C-9951-81EE8262E6E2}" presName="sibTrans" presStyleCnt="0"/>
      <dgm:spPr/>
    </dgm:pt>
    <dgm:pt modelId="{82ADAC72-2F38-4C2D-BFA3-14B1F6985E1A}" type="pres">
      <dgm:prSet presAssocID="{9AE9954E-9B65-48D8-8538-F18C7642E999}" presName="compNode" presStyleCnt="0"/>
      <dgm:spPr/>
    </dgm:pt>
    <dgm:pt modelId="{3EEDA2D4-0243-4344-98AC-49D4615101AE}" type="pres">
      <dgm:prSet presAssocID="{9AE9954E-9B65-48D8-8538-F18C7642E999}" presName="bgRect" presStyleLbl="bgShp" presStyleIdx="1" presStyleCnt="4"/>
      <dgm:spPr/>
    </dgm:pt>
    <dgm:pt modelId="{CA72CA0C-5C1B-407D-9F96-D188DFE2D184}" type="pres">
      <dgm:prSet presAssocID="{9AE9954E-9B65-48D8-8538-F18C7642E999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rson Eating"/>
        </a:ext>
      </dgm:extLst>
    </dgm:pt>
    <dgm:pt modelId="{A1B5EBD0-F15B-4528-A81C-FF3A9AE7AB28}" type="pres">
      <dgm:prSet presAssocID="{9AE9954E-9B65-48D8-8538-F18C7642E999}" presName="spaceRect" presStyleCnt="0"/>
      <dgm:spPr/>
    </dgm:pt>
    <dgm:pt modelId="{93A8CB21-DA0B-4A0B-88FB-CE93110CE966}" type="pres">
      <dgm:prSet presAssocID="{9AE9954E-9B65-48D8-8538-F18C7642E999}" presName="parTx" presStyleLbl="revTx" presStyleIdx="1" presStyleCnt="4">
        <dgm:presLayoutVars>
          <dgm:chMax val="0"/>
          <dgm:chPref val="0"/>
        </dgm:presLayoutVars>
      </dgm:prSet>
      <dgm:spPr/>
    </dgm:pt>
    <dgm:pt modelId="{4DF714AE-46E1-4427-9072-963834B0856F}" type="pres">
      <dgm:prSet presAssocID="{BFE07DC6-2BEE-4599-B576-7FF6603102FF}" presName="sibTrans" presStyleCnt="0"/>
      <dgm:spPr/>
    </dgm:pt>
    <dgm:pt modelId="{F9E8A805-DDB6-4A7A-973A-CA1AC81DEFA0}" type="pres">
      <dgm:prSet presAssocID="{DF28EAB7-4AAD-41CF-8686-19B85834F201}" presName="compNode" presStyleCnt="0"/>
      <dgm:spPr/>
    </dgm:pt>
    <dgm:pt modelId="{25C3FC30-B2D7-4DA3-8E02-7AB532DED29F}" type="pres">
      <dgm:prSet presAssocID="{DF28EAB7-4AAD-41CF-8686-19B85834F201}" presName="bgRect" presStyleLbl="bgShp" presStyleIdx="2" presStyleCnt="4"/>
      <dgm:spPr/>
    </dgm:pt>
    <dgm:pt modelId="{DAD06A37-71CD-4944-B0A9-8D87937C737E}" type="pres">
      <dgm:prSet presAssocID="{DF28EAB7-4AAD-41CF-8686-19B85834F201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rk and knife"/>
        </a:ext>
      </dgm:extLst>
    </dgm:pt>
    <dgm:pt modelId="{B3044C9F-BE3E-4487-8D15-F1020F48692C}" type="pres">
      <dgm:prSet presAssocID="{DF28EAB7-4AAD-41CF-8686-19B85834F201}" presName="spaceRect" presStyleCnt="0"/>
      <dgm:spPr/>
    </dgm:pt>
    <dgm:pt modelId="{AEA02134-C042-4051-A324-E6AD0CC86B8E}" type="pres">
      <dgm:prSet presAssocID="{DF28EAB7-4AAD-41CF-8686-19B85834F201}" presName="parTx" presStyleLbl="revTx" presStyleIdx="2" presStyleCnt="4">
        <dgm:presLayoutVars>
          <dgm:chMax val="0"/>
          <dgm:chPref val="0"/>
        </dgm:presLayoutVars>
      </dgm:prSet>
      <dgm:spPr/>
    </dgm:pt>
    <dgm:pt modelId="{33457533-685E-4F39-9722-E8D61A255D41}" type="pres">
      <dgm:prSet presAssocID="{0859C11D-7BDA-4367-A074-D50CE2701387}" presName="sibTrans" presStyleCnt="0"/>
      <dgm:spPr/>
    </dgm:pt>
    <dgm:pt modelId="{323B0499-A4FF-4D3A-8771-FABE8A91A5F1}" type="pres">
      <dgm:prSet presAssocID="{137AE705-EE1A-4752-A4FC-71D3779CF27B}" presName="compNode" presStyleCnt="0"/>
      <dgm:spPr/>
    </dgm:pt>
    <dgm:pt modelId="{8439C459-FF86-4586-9003-B740EED891CC}" type="pres">
      <dgm:prSet presAssocID="{137AE705-EE1A-4752-A4FC-71D3779CF27B}" presName="bgRect" presStyleLbl="bgShp" presStyleIdx="3" presStyleCnt="4"/>
      <dgm:spPr/>
    </dgm:pt>
    <dgm:pt modelId="{08A23488-B234-4A09-BA4E-CB367034BB86}" type="pres">
      <dgm:prSet presAssocID="{137AE705-EE1A-4752-A4FC-71D3779CF27B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rger and Drink"/>
        </a:ext>
      </dgm:extLst>
    </dgm:pt>
    <dgm:pt modelId="{636D4E49-BA56-493C-B039-B0362B915CE0}" type="pres">
      <dgm:prSet presAssocID="{137AE705-EE1A-4752-A4FC-71D3779CF27B}" presName="spaceRect" presStyleCnt="0"/>
      <dgm:spPr/>
    </dgm:pt>
    <dgm:pt modelId="{24AFE213-F8E1-4663-9771-D68A1D9D4CDD}" type="pres">
      <dgm:prSet presAssocID="{137AE705-EE1A-4752-A4FC-71D3779CF27B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D9C61538-09B8-4038-B0BF-25F4864CC936}" srcId="{4C9B535E-8690-4160-9834-E8ABB41951BF}" destId="{9AE9954E-9B65-48D8-8538-F18C7642E999}" srcOrd="1" destOrd="0" parTransId="{33B89A75-F140-4CDD-8B51-120297C20175}" sibTransId="{BFE07DC6-2BEE-4599-B576-7FF6603102FF}"/>
    <dgm:cxn modelId="{64CFE25C-BBF0-4354-B43B-8A77ADD8582E}" type="presOf" srcId="{9F25283E-C5B4-4AC0-B91E-92D2DFD0B9DF}" destId="{CCEDFDEF-D39A-402F-AC1F-1A307D591EB9}" srcOrd="0" destOrd="0" presId="urn:microsoft.com/office/officeart/2018/2/layout/IconVerticalSolidList"/>
    <dgm:cxn modelId="{2AEAA263-98FE-4321-A6EE-EA609D370395}" type="presOf" srcId="{DF28EAB7-4AAD-41CF-8686-19B85834F201}" destId="{AEA02134-C042-4051-A324-E6AD0CC86B8E}" srcOrd="0" destOrd="0" presId="urn:microsoft.com/office/officeart/2018/2/layout/IconVerticalSolidList"/>
    <dgm:cxn modelId="{9765DD8A-4232-4B12-97CC-9A42D359A68F}" srcId="{4C9B535E-8690-4160-9834-E8ABB41951BF}" destId="{9F25283E-C5B4-4AC0-B91E-92D2DFD0B9DF}" srcOrd="0" destOrd="0" parTransId="{E7CF2C1D-28DE-45C3-8C19-96C1347FFA69}" sibTransId="{E1CF7641-1D8C-443C-9951-81EE8262E6E2}"/>
    <dgm:cxn modelId="{EBF2C68D-12F7-4EBD-B1B0-31B1FE275991}" type="presOf" srcId="{9AE9954E-9B65-48D8-8538-F18C7642E999}" destId="{93A8CB21-DA0B-4A0B-88FB-CE93110CE966}" srcOrd="0" destOrd="0" presId="urn:microsoft.com/office/officeart/2018/2/layout/IconVerticalSolidList"/>
    <dgm:cxn modelId="{84A88096-778C-4C8E-A43B-4BCEEF24A4F7}" srcId="{4C9B535E-8690-4160-9834-E8ABB41951BF}" destId="{DF28EAB7-4AAD-41CF-8686-19B85834F201}" srcOrd="2" destOrd="0" parTransId="{EC77D9CF-49C8-491A-8FAB-548DE3DFBF22}" sibTransId="{0859C11D-7BDA-4367-A074-D50CE2701387}"/>
    <dgm:cxn modelId="{931ADAC5-1261-4559-B615-A3C86ECBB6C1}" type="presOf" srcId="{137AE705-EE1A-4752-A4FC-71D3779CF27B}" destId="{24AFE213-F8E1-4663-9771-D68A1D9D4CDD}" srcOrd="0" destOrd="0" presId="urn:microsoft.com/office/officeart/2018/2/layout/IconVerticalSolidList"/>
    <dgm:cxn modelId="{18B7B5D7-EC0F-40EE-B1F4-420B3E2A60E0}" srcId="{4C9B535E-8690-4160-9834-E8ABB41951BF}" destId="{137AE705-EE1A-4752-A4FC-71D3779CF27B}" srcOrd="3" destOrd="0" parTransId="{86812CC2-1707-47E4-8360-E21BCCDE9C15}" sibTransId="{B082CA20-C76F-4780-AB72-4C8D7F936958}"/>
    <dgm:cxn modelId="{C05456FF-8C35-457B-9A07-A3B0F9BA47C9}" type="presOf" srcId="{4C9B535E-8690-4160-9834-E8ABB41951BF}" destId="{E33F445A-79F3-423F-A70B-D3CB7D46A6D4}" srcOrd="0" destOrd="0" presId="urn:microsoft.com/office/officeart/2018/2/layout/IconVerticalSolidList"/>
    <dgm:cxn modelId="{9AA04094-D1A9-4CA7-8F06-266BF42D20E3}" type="presParOf" srcId="{E33F445A-79F3-423F-A70B-D3CB7D46A6D4}" destId="{2FFAE642-90DE-481C-B2C3-C5E56E507D0C}" srcOrd="0" destOrd="0" presId="urn:microsoft.com/office/officeart/2018/2/layout/IconVerticalSolidList"/>
    <dgm:cxn modelId="{729EF625-D5EC-4C03-8AED-F7507AE159BB}" type="presParOf" srcId="{2FFAE642-90DE-481C-B2C3-C5E56E507D0C}" destId="{033F2074-BF61-43D3-A075-FEBC3995DD28}" srcOrd="0" destOrd="0" presId="urn:microsoft.com/office/officeart/2018/2/layout/IconVerticalSolidList"/>
    <dgm:cxn modelId="{2E68F4D5-9ECD-4CA8-8AA1-534E96615CE3}" type="presParOf" srcId="{2FFAE642-90DE-481C-B2C3-C5E56E507D0C}" destId="{8B2A7B85-4403-445E-8A61-BD9C6B04D384}" srcOrd="1" destOrd="0" presId="urn:microsoft.com/office/officeart/2018/2/layout/IconVerticalSolidList"/>
    <dgm:cxn modelId="{DF54104C-8896-4634-A6A0-A2B643C34D51}" type="presParOf" srcId="{2FFAE642-90DE-481C-B2C3-C5E56E507D0C}" destId="{726E7AAD-E662-4CC2-AC64-54A2F6A57A3D}" srcOrd="2" destOrd="0" presId="urn:microsoft.com/office/officeart/2018/2/layout/IconVerticalSolidList"/>
    <dgm:cxn modelId="{F01B0562-6EF7-4B2E-8236-DDE85176641C}" type="presParOf" srcId="{2FFAE642-90DE-481C-B2C3-C5E56E507D0C}" destId="{CCEDFDEF-D39A-402F-AC1F-1A307D591EB9}" srcOrd="3" destOrd="0" presId="urn:microsoft.com/office/officeart/2018/2/layout/IconVerticalSolidList"/>
    <dgm:cxn modelId="{CD730C98-04E9-4EF1-BD2C-66D8768A4E4A}" type="presParOf" srcId="{E33F445A-79F3-423F-A70B-D3CB7D46A6D4}" destId="{B52497EC-4AF4-42C7-9E72-FC748C392006}" srcOrd="1" destOrd="0" presId="urn:microsoft.com/office/officeart/2018/2/layout/IconVerticalSolidList"/>
    <dgm:cxn modelId="{470AEF6C-5E6E-4D5F-A949-D29A02BF490D}" type="presParOf" srcId="{E33F445A-79F3-423F-A70B-D3CB7D46A6D4}" destId="{82ADAC72-2F38-4C2D-BFA3-14B1F6985E1A}" srcOrd="2" destOrd="0" presId="urn:microsoft.com/office/officeart/2018/2/layout/IconVerticalSolidList"/>
    <dgm:cxn modelId="{CD95F2E3-43B9-4304-9CDE-54A5AB43461A}" type="presParOf" srcId="{82ADAC72-2F38-4C2D-BFA3-14B1F6985E1A}" destId="{3EEDA2D4-0243-4344-98AC-49D4615101AE}" srcOrd="0" destOrd="0" presId="urn:microsoft.com/office/officeart/2018/2/layout/IconVerticalSolidList"/>
    <dgm:cxn modelId="{724EC421-1076-457F-AAFD-E891AF47126E}" type="presParOf" srcId="{82ADAC72-2F38-4C2D-BFA3-14B1F6985E1A}" destId="{CA72CA0C-5C1B-407D-9F96-D188DFE2D184}" srcOrd="1" destOrd="0" presId="urn:microsoft.com/office/officeart/2018/2/layout/IconVerticalSolidList"/>
    <dgm:cxn modelId="{8DD790C0-0703-4792-8771-A7D25216B505}" type="presParOf" srcId="{82ADAC72-2F38-4C2D-BFA3-14B1F6985E1A}" destId="{A1B5EBD0-F15B-4528-A81C-FF3A9AE7AB28}" srcOrd="2" destOrd="0" presId="urn:microsoft.com/office/officeart/2018/2/layout/IconVerticalSolidList"/>
    <dgm:cxn modelId="{EF68D3D5-C232-4A0F-82B9-41711115F7B5}" type="presParOf" srcId="{82ADAC72-2F38-4C2D-BFA3-14B1F6985E1A}" destId="{93A8CB21-DA0B-4A0B-88FB-CE93110CE966}" srcOrd="3" destOrd="0" presId="urn:microsoft.com/office/officeart/2018/2/layout/IconVerticalSolidList"/>
    <dgm:cxn modelId="{1FC0FD96-259A-414E-9AD3-9D12B5A8B1AA}" type="presParOf" srcId="{E33F445A-79F3-423F-A70B-D3CB7D46A6D4}" destId="{4DF714AE-46E1-4427-9072-963834B0856F}" srcOrd="3" destOrd="0" presId="urn:microsoft.com/office/officeart/2018/2/layout/IconVerticalSolidList"/>
    <dgm:cxn modelId="{194C64C9-0854-4C95-8DAB-34D91891D4A1}" type="presParOf" srcId="{E33F445A-79F3-423F-A70B-D3CB7D46A6D4}" destId="{F9E8A805-DDB6-4A7A-973A-CA1AC81DEFA0}" srcOrd="4" destOrd="0" presId="urn:microsoft.com/office/officeart/2018/2/layout/IconVerticalSolidList"/>
    <dgm:cxn modelId="{2D1C79F5-198E-48BC-8BBD-48A1439FC032}" type="presParOf" srcId="{F9E8A805-DDB6-4A7A-973A-CA1AC81DEFA0}" destId="{25C3FC30-B2D7-4DA3-8E02-7AB532DED29F}" srcOrd="0" destOrd="0" presId="urn:microsoft.com/office/officeart/2018/2/layout/IconVerticalSolidList"/>
    <dgm:cxn modelId="{78CEEBC7-BA72-4A97-9A2A-EFD20727A6F4}" type="presParOf" srcId="{F9E8A805-DDB6-4A7A-973A-CA1AC81DEFA0}" destId="{DAD06A37-71CD-4944-B0A9-8D87937C737E}" srcOrd="1" destOrd="0" presId="urn:microsoft.com/office/officeart/2018/2/layout/IconVerticalSolidList"/>
    <dgm:cxn modelId="{72181BA8-B872-4A7E-B5B4-EF0C03767BCF}" type="presParOf" srcId="{F9E8A805-DDB6-4A7A-973A-CA1AC81DEFA0}" destId="{B3044C9F-BE3E-4487-8D15-F1020F48692C}" srcOrd="2" destOrd="0" presId="urn:microsoft.com/office/officeart/2018/2/layout/IconVerticalSolidList"/>
    <dgm:cxn modelId="{D34EE396-0243-4559-BE62-D79A110E54D6}" type="presParOf" srcId="{F9E8A805-DDB6-4A7A-973A-CA1AC81DEFA0}" destId="{AEA02134-C042-4051-A324-E6AD0CC86B8E}" srcOrd="3" destOrd="0" presId="urn:microsoft.com/office/officeart/2018/2/layout/IconVerticalSolidList"/>
    <dgm:cxn modelId="{57BBAE49-4152-4295-8583-79C89B192651}" type="presParOf" srcId="{E33F445A-79F3-423F-A70B-D3CB7D46A6D4}" destId="{33457533-685E-4F39-9722-E8D61A255D41}" srcOrd="5" destOrd="0" presId="urn:microsoft.com/office/officeart/2018/2/layout/IconVerticalSolidList"/>
    <dgm:cxn modelId="{32D64EF2-73C8-451C-BF2E-98FB8FC4124D}" type="presParOf" srcId="{E33F445A-79F3-423F-A70B-D3CB7D46A6D4}" destId="{323B0499-A4FF-4D3A-8771-FABE8A91A5F1}" srcOrd="6" destOrd="0" presId="urn:microsoft.com/office/officeart/2018/2/layout/IconVerticalSolidList"/>
    <dgm:cxn modelId="{6E389CDF-4600-454D-9B82-2E15AE4ECA8B}" type="presParOf" srcId="{323B0499-A4FF-4D3A-8771-FABE8A91A5F1}" destId="{8439C459-FF86-4586-9003-B740EED891CC}" srcOrd="0" destOrd="0" presId="urn:microsoft.com/office/officeart/2018/2/layout/IconVerticalSolidList"/>
    <dgm:cxn modelId="{7377CD17-2315-4CB0-AE40-8C0249427569}" type="presParOf" srcId="{323B0499-A4FF-4D3A-8771-FABE8A91A5F1}" destId="{08A23488-B234-4A09-BA4E-CB367034BB86}" srcOrd="1" destOrd="0" presId="urn:microsoft.com/office/officeart/2018/2/layout/IconVerticalSolidList"/>
    <dgm:cxn modelId="{B733BC27-A6CC-4CCD-90A1-113143F92F34}" type="presParOf" srcId="{323B0499-A4FF-4D3A-8771-FABE8A91A5F1}" destId="{636D4E49-BA56-493C-B039-B0362B915CE0}" srcOrd="2" destOrd="0" presId="urn:microsoft.com/office/officeart/2018/2/layout/IconVerticalSolidList"/>
    <dgm:cxn modelId="{2A7D602A-9E4B-43F3-9653-B3EE3294C0C2}" type="presParOf" srcId="{323B0499-A4FF-4D3A-8771-FABE8A91A5F1}" destId="{24AFE213-F8E1-4663-9771-D68A1D9D4CD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3F2074-BF61-43D3-A075-FEBC3995DD28}">
      <dsp:nvSpPr>
        <dsp:cNvPr id="0" name=""/>
        <dsp:cNvSpPr/>
      </dsp:nvSpPr>
      <dsp:spPr>
        <a:xfrm>
          <a:off x="0" y="2425"/>
          <a:ext cx="7003777" cy="12292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2A7B85-4403-445E-8A61-BD9C6B04D384}">
      <dsp:nvSpPr>
        <dsp:cNvPr id="0" name=""/>
        <dsp:cNvSpPr/>
      </dsp:nvSpPr>
      <dsp:spPr>
        <a:xfrm>
          <a:off x="371836" y="278997"/>
          <a:ext cx="676066" cy="67606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EDFDEF-D39A-402F-AC1F-1A307D591EB9}">
      <dsp:nvSpPr>
        <dsp:cNvPr id="0" name=""/>
        <dsp:cNvSpPr/>
      </dsp:nvSpPr>
      <dsp:spPr>
        <a:xfrm>
          <a:off x="1419739" y="2425"/>
          <a:ext cx="5584037" cy="12292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092" tIns="130092" rIns="130092" bIns="130092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AYCTE: </a:t>
          </a:r>
          <a:r>
            <a:rPr lang="en-US" sz="1800" kern="1200"/>
            <a:t>“All You Care To Eat”</a:t>
          </a:r>
        </a:p>
      </dsp:txBody>
      <dsp:txXfrm>
        <a:off x="1419739" y="2425"/>
        <a:ext cx="5584037" cy="1229211"/>
      </dsp:txXfrm>
    </dsp:sp>
    <dsp:sp modelId="{3EEDA2D4-0243-4344-98AC-49D4615101AE}">
      <dsp:nvSpPr>
        <dsp:cNvPr id="0" name=""/>
        <dsp:cNvSpPr/>
      </dsp:nvSpPr>
      <dsp:spPr>
        <a:xfrm>
          <a:off x="0" y="1538939"/>
          <a:ext cx="7003777" cy="12292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72CA0C-5C1B-407D-9F96-D188DFE2D184}">
      <dsp:nvSpPr>
        <dsp:cNvPr id="0" name=""/>
        <dsp:cNvSpPr/>
      </dsp:nvSpPr>
      <dsp:spPr>
        <a:xfrm>
          <a:off x="371836" y="1815512"/>
          <a:ext cx="676066" cy="67606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A8CB21-DA0B-4A0B-88FB-CE93110CE966}">
      <dsp:nvSpPr>
        <dsp:cNvPr id="0" name=""/>
        <dsp:cNvSpPr/>
      </dsp:nvSpPr>
      <dsp:spPr>
        <a:xfrm>
          <a:off x="1419739" y="1538939"/>
          <a:ext cx="5584037" cy="12292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092" tIns="130092" rIns="130092" bIns="130092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MEAL SWIPES: </a:t>
          </a:r>
          <a:r>
            <a:rPr lang="en-US" sz="1800" kern="1200"/>
            <a:t>Credits that represent one meal / entry to the AYCTE facility also known as BLOCK MEALS. These have value at all locations.</a:t>
          </a:r>
        </a:p>
      </dsp:txBody>
      <dsp:txXfrm>
        <a:off x="1419739" y="1538939"/>
        <a:ext cx="5584037" cy="1229211"/>
      </dsp:txXfrm>
    </dsp:sp>
    <dsp:sp modelId="{25C3FC30-B2D7-4DA3-8E02-7AB532DED29F}">
      <dsp:nvSpPr>
        <dsp:cNvPr id="0" name=""/>
        <dsp:cNvSpPr/>
      </dsp:nvSpPr>
      <dsp:spPr>
        <a:xfrm>
          <a:off x="0" y="3075453"/>
          <a:ext cx="7003777" cy="12292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D06A37-71CD-4944-B0A9-8D87937C737E}">
      <dsp:nvSpPr>
        <dsp:cNvPr id="0" name=""/>
        <dsp:cNvSpPr/>
      </dsp:nvSpPr>
      <dsp:spPr>
        <a:xfrm>
          <a:off x="371836" y="3352026"/>
          <a:ext cx="676066" cy="67606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A02134-C042-4051-A324-E6AD0CC86B8E}">
      <dsp:nvSpPr>
        <dsp:cNvPr id="0" name=""/>
        <dsp:cNvSpPr/>
      </dsp:nvSpPr>
      <dsp:spPr>
        <a:xfrm>
          <a:off x="1419739" y="3075453"/>
          <a:ext cx="5584037" cy="12292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092" tIns="130092" rIns="130092" bIns="130092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DINING POINTS: </a:t>
          </a:r>
          <a:r>
            <a:rPr lang="en-US" sz="1800" kern="1200"/>
            <a:t>Credits that can be used be used at all COF dining facilities also known as DECLINING BALANCE</a:t>
          </a:r>
        </a:p>
      </dsp:txBody>
      <dsp:txXfrm>
        <a:off x="1419739" y="3075453"/>
        <a:ext cx="5584037" cy="1229211"/>
      </dsp:txXfrm>
    </dsp:sp>
    <dsp:sp modelId="{8439C459-FF86-4586-9003-B740EED891CC}">
      <dsp:nvSpPr>
        <dsp:cNvPr id="0" name=""/>
        <dsp:cNvSpPr/>
      </dsp:nvSpPr>
      <dsp:spPr>
        <a:xfrm>
          <a:off x="0" y="4611968"/>
          <a:ext cx="7003777" cy="12292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A23488-B234-4A09-BA4E-CB367034BB86}">
      <dsp:nvSpPr>
        <dsp:cNvPr id="0" name=""/>
        <dsp:cNvSpPr/>
      </dsp:nvSpPr>
      <dsp:spPr>
        <a:xfrm>
          <a:off x="371836" y="4888540"/>
          <a:ext cx="676066" cy="67606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AFE213-F8E1-4663-9771-D68A1D9D4CDD}">
      <dsp:nvSpPr>
        <dsp:cNvPr id="0" name=""/>
        <dsp:cNvSpPr/>
      </dsp:nvSpPr>
      <dsp:spPr>
        <a:xfrm>
          <a:off x="1419739" y="4611968"/>
          <a:ext cx="5584037" cy="12292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092" tIns="130092" rIns="130092" bIns="130092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MEAL EQUIVALENTS: </a:t>
          </a:r>
          <a:r>
            <a:rPr lang="en-US" sz="1800" kern="1200" dirty="0"/>
            <a:t>Meal swipes can have value at non-AYCTE locations (the value of a swipe may vary by location)</a:t>
          </a:r>
        </a:p>
      </dsp:txBody>
      <dsp:txXfrm>
        <a:off x="1419739" y="4611968"/>
        <a:ext cx="5584037" cy="12292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11A6662E-FAF4-44BC-88B5-85A7CBFB6D30}" type="datetime1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518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BDD2-E186-4F25-8FDE-D1E875E9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CC5B-A7E0-48B1-8329-6533AC76E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5B1B-77FE-4BFC-BF87-87DA989F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8531E-1B90-4631-BD37-4BB1DBFA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55E8-88DC-4280-8E04-FF50FF8E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614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60633D-90E4-4F5A-9EBF-DDEC2B0B4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3065-FA3D-42C8-BFDA-967C87F4F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C126F-38E2-4425-861F-98ED4322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645D8-F22A-4354-A8B3-96E8A2D2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2295-A616-4D57-8800-7B7E213A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476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253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2990E-9F0A-446A-B5B8-459CA8D9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68EAA-4377-45FF-9D7C-9E77BC9F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7FA71-74C3-44B8-A0AC-E18A1E7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07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695" y="1825625"/>
            <a:ext cx="556110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56110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85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125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5256" y="1752600"/>
            <a:ext cx="5532319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5256" y="2666999"/>
            <a:ext cx="5532319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52600"/>
            <a:ext cx="5561106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6999"/>
            <a:ext cx="5561106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58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92D5F-0BD4-4517-9233-E08AF405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523B8-51E3-48B8-BFD8-CE950619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8693" y="6416675"/>
            <a:ext cx="2921715" cy="365125"/>
          </a:xfrm>
        </p:spPr>
        <p:txBody>
          <a:bodyPr/>
          <a:lstStyle/>
          <a:p>
            <a:fld id="{3AB41CFF-90C9-47B3-9DA1-F2BF8D839F7E}" type="datetime1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39B90-5D50-4424-B51D-53C39162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F9286-3A00-4D3C-A3F0-50AC904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886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415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689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254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425450"/>
            <a:ext cx="112746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694" y="1949450"/>
            <a:ext cx="11274612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8694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166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90106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 descr="A picture containing sitting&#10;&#10;Description automatically generated">
            <a:extLst>
              <a:ext uri="{FF2B5EF4-FFF2-40B4-BE49-F238E27FC236}">
                <a16:creationId xmlns:a16="http://schemas.microsoft.com/office/drawing/2014/main" id="{BC526B7A-4801-4FD1-95C8-03AF22629E87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368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9.jp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1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jpe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.jp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1E644DE9-8D09-43E2-BA69-F57482CFC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6C23C919-B32E-40FF-B3D8-631316E84E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669174FE-3D8A-43AE-9AA6-F7CC0231E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4881" y="17738"/>
            <a:ext cx="7724071" cy="6858000"/>
            <a:chOff x="4464881" y="0"/>
            <a:chExt cx="7724071" cy="6858000"/>
          </a:xfrm>
        </p:grpSpPr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65201DDB-E210-4E8B-ACB8-22D30EB47A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81" name="Picture 80">
              <a:extLst>
                <a:ext uri="{FF2B5EF4-FFF2-40B4-BE49-F238E27FC236}">
                  <a16:creationId xmlns:a16="http://schemas.microsoft.com/office/drawing/2014/main" id="{55EC46E0-E512-407E-8AFC-1333D3572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8E2D058D-4AA8-40D5-AADE-9BFE7B4DA72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4954"/>
          <a:stretch>
            <a:fillRect/>
          </a:stretch>
        </p:blipFill>
        <p:spPr>
          <a:xfrm>
            <a:off x="20" y="10"/>
            <a:ext cx="6095980" cy="6856614"/>
          </a:xfrm>
          <a:prstGeom prst="rect">
            <a:avLst/>
          </a:prstGeom>
        </p:spPr>
      </p:pic>
      <p:pic>
        <p:nvPicPr>
          <p:cNvPr id="4" name="Picture 3" descr="Person making dough">
            <a:extLst>
              <a:ext uri="{FF2B5EF4-FFF2-40B4-BE49-F238E27FC236}">
                <a16:creationId xmlns:a16="http://schemas.microsoft.com/office/drawing/2014/main" id="{E723264F-194B-4D08-B1DC-AAEED75D837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654" b="-1"/>
          <a:stretch>
            <a:fillRect/>
          </a:stretch>
        </p:blipFill>
        <p:spPr>
          <a:xfrm>
            <a:off x="6096000" y="8858"/>
            <a:ext cx="6096000" cy="68566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1C4BA1-FE28-44DF-B861-63EE49A703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740211"/>
            <a:ext cx="7530685" cy="3163864"/>
          </a:xfrm>
        </p:spPr>
        <p:txBody>
          <a:bodyPr>
            <a:normAutofit/>
          </a:bodyPr>
          <a:lstStyle/>
          <a:p>
            <a:pPr algn="l"/>
            <a:r>
              <a:rPr lang="en-US" sz="5200" dirty="0">
                <a:solidFill>
                  <a:srgbClr val="FFFFFF"/>
                </a:solidFill>
              </a:rPr>
              <a:t>COF Dining at Wentworth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BB8D17-227B-40D2-8C21-789B0727A9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74515"/>
            <a:ext cx="7583133" cy="1279124"/>
          </a:xfrm>
        </p:spPr>
        <p:txBody>
          <a:bodyPr>
            <a:normAutofit/>
          </a:bodyPr>
          <a:lstStyle/>
          <a:p>
            <a:pPr algn="l"/>
            <a:r>
              <a:rPr lang="en-US" sz="2200">
                <a:solidFill>
                  <a:srgbClr val="FFFFFF"/>
                </a:solidFill>
              </a:rPr>
              <a:t>Appetites Are Welcome!</a:t>
            </a:r>
          </a:p>
        </p:txBody>
      </p:sp>
    </p:spTree>
    <p:extLst>
      <p:ext uri="{BB962C8B-B14F-4D97-AF65-F5344CB8AC3E}">
        <p14:creationId xmlns:p14="http://schemas.microsoft.com/office/powerpoint/2010/main" val="3982018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BC526B7A-4801-4FD1-95C8-03AF22629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FBC8BBE5-981E-4B0B-9654-32B5668BF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ED5E97A-D21B-4AA4-83CF-DA3A380E30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7724071" cy="6858000"/>
            <a:chOff x="4464881" y="0"/>
            <a:chExt cx="7724071" cy="6858000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8AF5706D-4464-450F-93F4-853EDF68CE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3E0FB244-C158-43A9-AD7A-05DC5BBF6D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7244137-957C-4FD9-8060-C080C882D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6992"/>
            <a:ext cx="5638800" cy="24610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/>
              <a:t>WIT Dining Plans: Non-Residential Plans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7BECFC-F432-42C1-B978-B2480AC6C5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3124200"/>
            <a:ext cx="5638437" cy="31561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/>
              <a:t>These Plans can be used in both AYCTE and retail locations, but we recommend them for students who live in off-campus apartments or commute.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800" b="1" dirty="0"/>
              <a:t>HUNTINGTON: </a:t>
            </a:r>
            <a:r>
              <a:rPr lang="en-US" sz="1800" dirty="0"/>
              <a:t>55 Anytime Meal Swipes + 105.00 DP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800" b="1" dirty="0"/>
              <a:t>RUGGLES: </a:t>
            </a:r>
            <a:r>
              <a:rPr lang="en-US" sz="1800" dirty="0"/>
              <a:t>30 Anytime Meal Swipes + 55.00 DP 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800" b="1" dirty="0"/>
              <a:t>PARKER: </a:t>
            </a:r>
            <a:r>
              <a:rPr lang="en-US" sz="1800" dirty="0"/>
              <a:t>10 Anytime Meal Swipes + 80.00 DP </a:t>
            </a:r>
          </a:p>
        </p:txBody>
      </p:sp>
      <p:pic>
        <p:nvPicPr>
          <p:cNvPr id="6" name="Content Placeholder 5" descr="Man standing in train station, on platform near train, wearing watch, holding and looking at cellphone">
            <a:extLst>
              <a:ext uri="{FF2B5EF4-FFF2-40B4-BE49-F238E27FC236}">
                <a16:creationId xmlns:a16="http://schemas.microsoft.com/office/drawing/2014/main" id="{2DDD2427-B020-4756-851D-C13A113564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52" r="18352"/>
          <a:stretch/>
        </p:blipFill>
        <p:spPr>
          <a:xfrm>
            <a:off x="6861048" y="1"/>
            <a:ext cx="5330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581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BC526B7A-4801-4FD1-95C8-03AF22629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FBC8BBE5-981E-4B0B-9654-32B5668BF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ED5E97A-D21B-4AA4-83CF-DA3A380E30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7724071" cy="6858000"/>
            <a:chOff x="4464881" y="0"/>
            <a:chExt cx="7724071" cy="6858000"/>
          </a:xfrm>
        </p:grpSpPr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8AF5706D-4464-450F-93F4-853EDF68CE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3E0FB244-C158-43A9-AD7A-05DC5BBF6D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D67BC36-B69B-4EF6-9EF6-8D0D1A5D5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6992"/>
            <a:ext cx="5638800" cy="24610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/>
              <a:t>Dining Plan Requirements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49FB56-486F-4A83-B1C8-8E11A507E1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3124200"/>
            <a:ext cx="5638437" cy="31561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/>
              <a:t>Students living at Evans Way, </a:t>
            </a:r>
            <a:r>
              <a:rPr lang="en-US" sz="2400" dirty="0" err="1"/>
              <a:t>Tudbury</a:t>
            </a:r>
            <a:r>
              <a:rPr lang="en-US" sz="2400" dirty="0"/>
              <a:t> Hall, or Baker Hall and </a:t>
            </a:r>
            <a:r>
              <a:rPr lang="en-US" sz="2400" b="1" dirty="0"/>
              <a:t>all</a:t>
            </a:r>
            <a:r>
              <a:rPr lang="en-US" sz="2400" dirty="0"/>
              <a:t> First-Year Students can choose from: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 b="1" dirty="0"/>
              <a:t>Platinum Plan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 b="1" dirty="0"/>
              <a:t>Gold Plan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 b="1" dirty="0"/>
              <a:t>Silver Plan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pic>
        <p:nvPicPr>
          <p:cNvPr id="6" name="Content Placeholder 5" descr="Potted plant on cardboard box">
            <a:extLst>
              <a:ext uri="{FF2B5EF4-FFF2-40B4-BE49-F238E27FC236}">
                <a16:creationId xmlns:a16="http://schemas.microsoft.com/office/drawing/2014/main" id="{65402D78-ACD1-4539-9DB5-0EFD66DB9D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2" r="24092"/>
          <a:stretch/>
        </p:blipFill>
        <p:spPr>
          <a:xfrm>
            <a:off x="6861048" y="1"/>
            <a:ext cx="5330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144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BC526B7A-4801-4FD1-95C8-03AF22629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FBC8BBE5-981E-4B0B-9654-32B5668BF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ED5E97A-D21B-4AA4-83CF-DA3A380E30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7724071" cy="6858000"/>
            <a:chOff x="4464881" y="0"/>
            <a:chExt cx="7724071" cy="6858000"/>
          </a:xfrm>
        </p:grpSpPr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8AF5706D-4464-450F-93F4-853EDF68CE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3E0FB244-C158-43A9-AD7A-05DC5BBF6D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FA161C2-A695-4F96-A945-14E18FD8A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6992"/>
            <a:ext cx="5638800" cy="24610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/>
              <a:t>Dining Plan Requirements (Cont’d)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C117A-692E-40C2-9BB6-4D0897C55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3124200"/>
            <a:ext cx="5638437" cy="3156166"/>
          </a:xfrm>
        </p:spPr>
        <p:txBody>
          <a:bodyPr vert="horz" lIns="91440" tIns="45720" rIns="91440" bIns="45720" rtlCol="0" anchor="ctr">
            <a:noAutofit/>
          </a:bodyPr>
          <a:lstStyle/>
          <a:p>
            <a:pPr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Students living in other on-campus housing can choose from:</a:t>
            </a:r>
          </a:p>
          <a:p>
            <a:pPr marL="285750"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Platinum Plan</a:t>
            </a:r>
          </a:p>
          <a:p>
            <a:pPr marL="285750"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Gold Plan</a:t>
            </a:r>
          </a:p>
          <a:p>
            <a:pPr marL="285750"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Silver Plan</a:t>
            </a:r>
          </a:p>
          <a:p>
            <a:pPr marL="285750"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Diamond Plan</a:t>
            </a:r>
          </a:p>
          <a:p>
            <a:pPr marL="285750"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Ruby Plan</a:t>
            </a:r>
          </a:p>
          <a:p>
            <a:pPr marL="285750"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Emerald Plan</a:t>
            </a:r>
          </a:p>
        </p:txBody>
      </p:sp>
      <p:pic>
        <p:nvPicPr>
          <p:cNvPr id="6" name="Content Placeholder 5" descr="Two people working on STEM project">
            <a:extLst>
              <a:ext uri="{FF2B5EF4-FFF2-40B4-BE49-F238E27FC236}">
                <a16:creationId xmlns:a16="http://schemas.microsoft.com/office/drawing/2014/main" id="{F7C8838A-BFA7-4BFA-92F9-A3DF8FDD65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82" r="24082"/>
          <a:stretch/>
        </p:blipFill>
        <p:spPr>
          <a:xfrm>
            <a:off x="6861048" y="1"/>
            <a:ext cx="5330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188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BC526B7A-4801-4FD1-95C8-03AF22629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FBC8BBE5-981E-4B0B-9654-32B5668BF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ED5E97A-D21B-4AA4-83CF-DA3A380E30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7724071" cy="6858000"/>
            <a:chOff x="4464881" y="0"/>
            <a:chExt cx="7724071" cy="6858000"/>
          </a:xfrm>
        </p:grpSpPr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8AF5706D-4464-450F-93F4-853EDF68CE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3E0FB244-C158-43A9-AD7A-05DC5BBF6D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6AA49C5-ACB9-41BA-BCEE-950B67370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6992"/>
            <a:ext cx="5638800" cy="24610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/>
              <a:t>Dining Plans: </a:t>
            </a:r>
            <a:br>
              <a:rPr lang="en-US" sz="4400" dirty="0"/>
            </a:br>
            <a:r>
              <a:rPr lang="en-US" sz="4400" dirty="0"/>
              <a:t>Door Prices at Beatty Dining Commons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9B2A6E-8DEE-4E6C-9FB1-F140E54B32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976880"/>
            <a:ext cx="5638437" cy="3303486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900" dirty="0"/>
          </a:p>
          <a:p>
            <a:pPr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400" b="1" dirty="0"/>
              <a:t>CASH / CREDIT / DEBIT AT DOOR</a:t>
            </a:r>
          </a:p>
          <a:p>
            <a:pPr marL="285750"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Breakfast: $11.76</a:t>
            </a:r>
          </a:p>
          <a:p>
            <a:pPr marL="285750"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Lunch: $15.22</a:t>
            </a:r>
          </a:p>
          <a:p>
            <a:pPr marL="285750"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Dinner: $18.90</a:t>
            </a:r>
          </a:p>
          <a:p>
            <a:pPr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400" b="1" dirty="0"/>
              <a:t>DINING POINTS</a:t>
            </a:r>
          </a:p>
          <a:p>
            <a:pPr marL="285750"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Breakfast:  10.15 Points</a:t>
            </a:r>
          </a:p>
          <a:p>
            <a:pPr marL="285750"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Lunch</a:t>
            </a:r>
            <a:r>
              <a:rPr lang="en-US" sz="1400"/>
              <a:t>:  13.50 </a:t>
            </a:r>
            <a:r>
              <a:rPr lang="en-US" sz="1400" dirty="0"/>
              <a:t>Points</a:t>
            </a:r>
          </a:p>
          <a:p>
            <a:pPr marL="285750"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Dinner:  16.85 Points</a:t>
            </a:r>
          </a:p>
          <a:p>
            <a:pPr marL="57150"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400" i="1" dirty="0"/>
              <a:t>*Prices are subject to change; </a:t>
            </a:r>
          </a:p>
          <a:p>
            <a:pPr marL="57150"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400" b="1" dirty="0"/>
              <a:t>PLEASE NOTE:  </a:t>
            </a:r>
            <a:r>
              <a:rPr lang="en-US" sz="1400" dirty="0"/>
              <a:t>Students with Unlimited Access or available Meal Swipes will not need to use Dining Points to gain access. </a:t>
            </a:r>
          </a:p>
          <a:p>
            <a:pPr marL="285750"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900" dirty="0"/>
          </a:p>
          <a:p>
            <a:pPr marL="285750"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900" dirty="0"/>
          </a:p>
        </p:txBody>
      </p:sp>
      <p:pic>
        <p:nvPicPr>
          <p:cNvPr id="6" name="Content Placeholder 5" descr="A closeup of door handles of glass building doors">
            <a:extLst>
              <a:ext uri="{FF2B5EF4-FFF2-40B4-BE49-F238E27FC236}">
                <a16:creationId xmlns:a16="http://schemas.microsoft.com/office/drawing/2014/main" id="{35EE7AB6-EF81-475B-98D7-D3910D441E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43" r="16669" b="-2"/>
          <a:stretch/>
        </p:blipFill>
        <p:spPr>
          <a:xfrm>
            <a:off x="6861048" y="1"/>
            <a:ext cx="5330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102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7D54A5C-84A8-848C-F1FB-8688C7E3F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COF Dining Locations</a:t>
            </a: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0E1E6C3-403B-8109-8C77-2B3FE4E293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030" y="1362974"/>
            <a:ext cx="8212347" cy="503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70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68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BC526B7A-4801-4FD1-95C8-03AF22629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BC8BBE5-981E-4B0B-9654-32B5668BF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8ED5E97A-D21B-4AA4-83CF-DA3A380E30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7724071" cy="6858000"/>
            <a:chOff x="4464881" y="0"/>
            <a:chExt cx="7724071" cy="6858000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8AF5706D-4464-450F-93F4-853EDF68CE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3E0FB244-C158-43A9-AD7A-05DC5BBF6D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AEC565-CCE2-44C1-BCC0-D033C1678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6992"/>
            <a:ext cx="5638800" cy="24610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/>
              <a:t>What’s Going on at Wentworth?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592F4B4-F255-44C3-BD1B-5463553F74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3124200"/>
            <a:ext cx="5638437" cy="31561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 b="1" dirty="0"/>
              <a:t>All-You-Care-To-Eat</a:t>
            </a:r>
            <a:r>
              <a:rPr lang="en-US" sz="1800" dirty="0"/>
              <a:t> @ Beatty Dining Commons!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 dirty="0"/>
              <a:t>Green-To-Go for those on the move!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 dirty="0"/>
              <a:t>A Dining Program with </a:t>
            </a:r>
            <a:r>
              <a:rPr lang="en-US" sz="1800" b="1" dirty="0"/>
              <a:t>options suited to meet student’s needs</a:t>
            </a:r>
            <a:r>
              <a:rPr lang="en-US" sz="1800" dirty="0"/>
              <a:t>! </a:t>
            </a:r>
          </a:p>
        </p:txBody>
      </p:sp>
      <p:pic>
        <p:nvPicPr>
          <p:cNvPr id="5" name="Content Placeholder 4" descr="Group of smiling young people standing on lawn outside brick building, wearing backpacks and tote bag, holding cellphones">
            <a:extLst>
              <a:ext uri="{FF2B5EF4-FFF2-40B4-BE49-F238E27FC236}">
                <a16:creationId xmlns:a16="http://schemas.microsoft.com/office/drawing/2014/main" id="{2351DC7C-EE8F-4095-87D5-BD74F640AA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37" r="28137"/>
          <a:stretch/>
        </p:blipFill>
        <p:spPr>
          <a:xfrm>
            <a:off x="6861048" y="1"/>
            <a:ext cx="5330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591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6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BC526B7A-4801-4FD1-95C8-03AF22629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  <p:sp useBgFill="1">
        <p:nvSpPr>
          <p:cNvPr id="61" name="Rectangle 60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AB7BDB5-BE0D-446B-AA57-16A1D859E5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V="1">
            <a:off x="3048" y="1"/>
            <a:ext cx="5236971" cy="6858000"/>
            <a:chOff x="20829" y="1"/>
            <a:chExt cx="5236971" cy="6857999"/>
          </a:xfrm>
        </p:grpSpPr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8908FD00-E296-493C-89F7-EE7DB15D20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29" y="692703"/>
              <a:ext cx="5236971" cy="6165297"/>
            </a:xfrm>
            <a:prstGeom prst="rect">
              <a:avLst/>
            </a:prstGeom>
          </p:spPr>
        </p:pic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0E9000E1-E55C-4724-B0E8-CC588826F5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54" b="19117"/>
            <a:stretch/>
          </p:blipFill>
          <p:spPr>
            <a:xfrm rot="5400000">
              <a:off x="393956" y="-373126"/>
              <a:ext cx="4197222" cy="494347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72A7D6B-1629-49DD-B726-268E3CC9D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59813"/>
            <a:ext cx="3352799" cy="557793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Dining Terminology at WIT</a:t>
            </a:r>
          </a:p>
        </p:txBody>
      </p:sp>
      <p:graphicFrame>
        <p:nvGraphicFramePr>
          <p:cNvPr id="6" name="Text Placeholder 3">
            <a:extLst>
              <a:ext uri="{FF2B5EF4-FFF2-40B4-BE49-F238E27FC236}">
                <a16:creationId xmlns:a16="http://schemas.microsoft.com/office/drawing/2014/main" id="{EA57573C-0EAD-C507-BFC9-C2FB35803F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8384674"/>
              </p:ext>
            </p:extLst>
          </p:nvPr>
        </p:nvGraphicFramePr>
        <p:xfrm>
          <a:off x="4807223" y="457200"/>
          <a:ext cx="7003777" cy="5843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95350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BC526B7A-4801-4FD1-95C8-03AF22629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FBC8BBE5-981E-4B0B-9654-32B5668BF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ED5E97A-D21B-4AA4-83CF-DA3A380E30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7724071" cy="6858000"/>
            <a:chOff x="4464881" y="0"/>
            <a:chExt cx="7724071" cy="6858000"/>
          </a:xfrm>
        </p:grpSpPr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8AF5706D-4464-450F-93F4-853EDF68CE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3E0FB244-C158-43A9-AD7A-05DC5BBF6D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48DC7D5-4DB0-4E25-A4CF-26CFA696C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6992"/>
            <a:ext cx="5638800" cy="24610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100"/>
              <a:t>BEATTY DINING COMMONS:</a:t>
            </a:r>
            <a:br>
              <a:rPr lang="en-US" sz="4100"/>
            </a:br>
            <a:r>
              <a:rPr lang="en-US" sz="4100"/>
              <a:t>All-You-Care-To-Eat (AYCTE)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8CDC93-B56B-4442-8645-2BF078A6AA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3124200"/>
            <a:ext cx="5638437" cy="31561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/>
              <a:t>Beatty Dining Commons at Wentworth Institute of Technology is the focus of AYCTE. 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/>
              <a:t>How Does It Work? It’s Easy!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/>
              <a:t>Your Dining Plan gives you access; come on in and eat what you want. When you’re hungry again, come back and repeat!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/>
              <a:t>Each Meal swipe allows you to enter the facility for one meal period (Breakfast, Lunch and Dinner).</a:t>
            </a:r>
          </a:p>
        </p:txBody>
      </p:sp>
      <p:pic>
        <p:nvPicPr>
          <p:cNvPr id="6" name="Content Placeholder 5" descr="Two plates of tacos">
            <a:extLst>
              <a:ext uri="{FF2B5EF4-FFF2-40B4-BE49-F238E27FC236}">
                <a16:creationId xmlns:a16="http://schemas.microsoft.com/office/drawing/2014/main" id="{86FDF8C7-F1D9-4BB2-A391-54666D2AAE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82" r="24082"/>
          <a:stretch/>
        </p:blipFill>
        <p:spPr>
          <a:xfrm>
            <a:off x="6861048" y="1"/>
            <a:ext cx="5330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494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BC526B7A-4801-4FD1-95C8-03AF22629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  <p:sp useBgFill="1">
        <p:nvSpPr>
          <p:cNvPr id="69" name="Rectangle 68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E8B2F707-EF35-4955-8439-F76145F3C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E3BD6E7-B38D-4E49-AB74-A2B160730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-1376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5" name="Picture 4" descr="Head outline and magnifying glass">
            <a:extLst>
              <a:ext uri="{FF2B5EF4-FFF2-40B4-BE49-F238E27FC236}">
                <a16:creationId xmlns:a16="http://schemas.microsoft.com/office/drawing/2014/main" id="{85E5B384-8B9C-48F2-83CC-3117D95C2A6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5" r="18890" b="-1"/>
          <a:stretch>
            <a:fillRect/>
          </a:stretch>
        </p:blipFill>
        <p:spPr>
          <a:xfrm>
            <a:off x="3" y="10"/>
            <a:ext cx="6095999" cy="6856614"/>
          </a:xfrm>
          <a:prstGeom prst="rect">
            <a:avLst/>
          </a:prstGeom>
        </p:spPr>
      </p:pic>
      <p:pic>
        <p:nvPicPr>
          <p:cNvPr id="6" name="Content Placeholder 5" descr="Disposable coffee cup on concrete">
            <a:extLst>
              <a:ext uri="{FF2B5EF4-FFF2-40B4-BE49-F238E27FC236}">
                <a16:creationId xmlns:a16="http://schemas.microsoft.com/office/drawing/2014/main" id="{2CA6155B-2B1C-42D0-BA51-6FF36365E5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27" r="20327" b="-1"/>
          <a:stretch>
            <a:fillRect/>
          </a:stretch>
        </p:blipFill>
        <p:spPr>
          <a:xfrm>
            <a:off x="6095997" y="10"/>
            <a:ext cx="6096000" cy="68566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74A4476-A821-4CD2-96B0-8BE5BDF59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0" y="726066"/>
            <a:ext cx="9774619" cy="247433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br>
              <a:rPr lang="en-US" sz="4400" dirty="0">
                <a:solidFill>
                  <a:srgbClr val="FFFFFF"/>
                </a:solidFill>
              </a:rPr>
            </a:br>
            <a:r>
              <a:rPr lang="en-US" sz="4400" dirty="0">
                <a:solidFill>
                  <a:srgbClr val="FFFFFF"/>
                </a:solidFill>
              </a:rPr>
              <a:t>Dunkin’ @ WIT…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01983F-4C65-4F90-92A9-CCC408EBC1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19202" y="3429000"/>
            <a:ext cx="9954076" cy="25146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ctr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FFFFFF"/>
                </a:solidFill>
              </a:rPr>
              <a:t>For those Leopards on the go, we are partnering with Dunkin’ to create an on-campus location at the former Leopard’s Café. Please follow campus announcements for more information and updates!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78597762-58E1-4E07-864C-D6AFE1B665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4881" y="0"/>
            <a:ext cx="7724071" cy="6858000"/>
            <a:chOff x="4464881" y="0"/>
            <a:chExt cx="7724071" cy="6858000"/>
          </a:xfrm>
        </p:grpSpPr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3D5D12CE-B005-4A7E-81A4-83D14DB329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5">
              <a:alphaModFix am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A3A7933F-9102-47FC-80CB-3C09F9F95E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6">
              <a:alphaModFix amt="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</p:spTree>
    <p:extLst>
      <p:ext uri="{BB962C8B-B14F-4D97-AF65-F5344CB8AC3E}">
        <p14:creationId xmlns:p14="http://schemas.microsoft.com/office/powerpoint/2010/main" val="2366571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BC526B7A-4801-4FD1-95C8-03AF22629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BC8BBE5-981E-4B0B-9654-32B5668BF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8ED5E97A-D21B-4AA4-83CF-DA3A380E30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7724071" cy="6858000"/>
            <a:chOff x="4464881" y="0"/>
            <a:chExt cx="7724071" cy="6858000"/>
          </a:xfrm>
        </p:grpSpPr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8AF5706D-4464-450F-93F4-853EDF68CE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3E0FB244-C158-43A9-AD7A-05DC5BBF6D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6D77060-926E-47EB-95A6-34A2509BD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6992"/>
            <a:ext cx="5638800" cy="24610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/>
              <a:t>WIT Dining Plans: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0BF182-D445-4B3D-86F9-30C69AE00A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286000"/>
            <a:ext cx="5638437" cy="39943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400" b="1" dirty="0"/>
              <a:t>Residential Full Plans: </a:t>
            </a:r>
          </a:p>
          <a:p>
            <a:pPr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PLATINUM, GOLD, SILVER</a:t>
            </a:r>
          </a:p>
          <a:p>
            <a:pPr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400" b="1" dirty="0"/>
              <a:t>Residential Partial Plans: </a:t>
            </a:r>
          </a:p>
          <a:p>
            <a:pPr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DIAMOND, RUBY, EMERALD, </a:t>
            </a:r>
          </a:p>
          <a:p>
            <a:pPr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400" b="1" dirty="0"/>
              <a:t>Non-Residential Plans: </a:t>
            </a:r>
          </a:p>
          <a:p>
            <a:pPr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HUNTINGTON, RUGGLES, PARKER</a:t>
            </a:r>
          </a:p>
          <a:p>
            <a:pPr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400" b="1" dirty="0"/>
              <a:t>Summer Plans: </a:t>
            </a:r>
          </a:p>
          <a:p>
            <a:pPr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Summer A, Summer B, Summer C, Summer D</a:t>
            </a:r>
          </a:p>
          <a:p>
            <a:pPr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1400" b="1" dirty="0"/>
          </a:p>
          <a:p>
            <a:pPr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400" b="1" dirty="0"/>
              <a:t>PLEASE NOTE:</a:t>
            </a:r>
            <a:r>
              <a:rPr lang="en-US" sz="1400" dirty="0"/>
              <a:t> Meal Swipes expire and renew each semester, Dining Points rollover from Fall to Spring semester and expire at the end of the Spring semester.</a:t>
            </a:r>
          </a:p>
          <a:p>
            <a:pPr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1100" dirty="0"/>
          </a:p>
        </p:txBody>
      </p:sp>
      <p:pic>
        <p:nvPicPr>
          <p:cNvPr id="6" name="Content Placeholder 5" descr="Food on a bowl">
            <a:extLst>
              <a:ext uri="{FF2B5EF4-FFF2-40B4-BE49-F238E27FC236}">
                <a16:creationId xmlns:a16="http://schemas.microsoft.com/office/drawing/2014/main" id="{ADE14E0C-20B1-4C78-B085-31E6646A64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9" r="24099"/>
          <a:stretch/>
        </p:blipFill>
        <p:spPr>
          <a:xfrm>
            <a:off x="6861048" y="1"/>
            <a:ext cx="5330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557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BC526B7A-4801-4FD1-95C8-03AF22629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BC8BBE5-981E-4B0B-9654-32B5668BF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8ED5E97A-D21B-4AA4-83CF-DA3A380E30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7724071" cy="6858000"/>
            <a:chOff x="4464881" y="0"/>
            <a:chExt cx="7724071" cy="6858000"/>
          </a:xfrm>
        </p:grpSpPr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8AF5706D-4464-450F-93F4-853EDF68CE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3E0FB244-C158-43A9-AD7A-05DC5BBF6D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6D77060-926E-47EB-95A6-34A2509BD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6992"/>
            <a:ext cx="5638800" cy="24610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/>
              <a:t>WIT Dining Plans:</a:t>
            </a:r>
            <a:br>
              <a:rPr lang="en-US" sz="4400"/>
            </a:br>
            <a:r>
              <a:rPr lang="en-US" sz="4400"/>
              <a:t>Unlimited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0BF182-D445-4B3D-86F9-30C69AE00A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3124200"/>
            <a:ext cx="5638437" cy="31561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/>
              <a:t>Unlimited Plan: </a:t>
            </a:r>
            <a:r>
              <a:rPr lang="en-US" sz="1800" b="1" dirty="0"/>
              <a:t>PLATINUM</a:t>
            </a:r>
            <a:r>
              <a:rPr lang="en-US" sz="1800" dirty="0"/>
              <a:t>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/>
              <a:t>This Plan allows for unlimited access to AYCTE locations and 155 Dining Points (spending power in retail locations).</a:t>
            </a:r>
          </a:p>
        </p:txBody>
      </p:sp>
      <p:pic>
        <p:nvPicPr>
          <p:cNvPr id="6" name="Content Placeholder 5" descr="Burgers on flaming grill">
            <a:extLst>
              <a:ext uri="{FF2B5EF4-FFF2-40B4-BE49-F238E27FC236}">
                <a16:creationId xmlns:a16="http://schemas.microsoft.com/office/drawing/2014/main" id="{ADE14E0C-20B1-4C78-B085-31E6646A64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8" r="24068"/>
          <a:stretch/>
        </p:blipFill>
        <p:spPr>
          <a:xfrm>
            <a:off x="6861048" y="1"/>
            <a:ext cx="5330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798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BC526B7A-4801-4FD1-95C8-03AF22629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FBC8BBE5-981E-4B0B-9654-32B5668BF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ED5E97A-D21B-4AA4-83CF-DA3A380E30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7724071" cy="6858000"/>
            <a:chOff x="4464881" y="0"/>
            <a:chExt cx="7724071" cy="6858000"/>
          </a:xfrm>
        </p:grpSpPr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8AF5706D-4464-450F-93F4-853EDF68CE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3E0FB244-C158-43A9-AD7A-05DC5BBF6D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A3353CB-08F8-4BD5-B121-76343A7CD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6992"/>
            <a:ext cx="5638800" cy="24610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/>
              <a:t>WIT Dining Plans: Residential Full Plans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9A5E37-3BCD-4122-80F3-326B8725BA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3124200"/>
            <a:ext cx="5638437" cy="31561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/>
              <a:t>All Full Plans offer a set Meal Swipes for AYCTE locations and points for retail locations.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 b="1" dirty="0"/>
              <a:t>GOLD: </a:t>
            </a:r>
            <a:r>
              <a:rPr lang="en-US" sz="1800" dirty="0"/>
              <a:t>225 Meal Swipes &amp; 520 Dining Points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 b="1" dirty="0"/>
              <a:t>SILVER: </a:t>
            </a:r>
            <a:r>
              <a:rPr lang="en-US" sz="1800" dirty="0"/>
              <a:t>175 Meal Swipes &amp; 730 Dining Points</a:t>
            </a:r>
          </a:p>
        </p:txBody>
      </p:sp>
      <p:pic>
        <p:nvPicPr>
          <p:cNvPr id="6" name="Content Placeholder 5" descr="Cooking pasta">
            <a:extLst>
              <a:ext uri="{FF2B5EF4-FFF2-40B4-BE49-F238E27FC236}">
                <a16:creationId xmlns:a16="http://schemas.microsoft.com/office/drawing/2014/main" id="{08D30E3A-A933-47EB-8905-74E37B9719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r="24095"/>
          <a:stretch/>
        </p:blipFill>
        <p:spPr>
          <a:xfrm>
            <a:off x="6861048" y="1"/>
            <a:ext cx="5330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428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BC526B7A-4801-4FD1-95C8-03AF22629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BC8BBE5-981E-4B0B-9654-32B5668BF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8ED5E97A-D21B-4AA4-83CF-DA3A380E30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7724071" cy="6858000"/>
            <a:chOff x="4464881" y="0"/>
            <a:chExt cx="7724071" cy="6858000"/>
          </a:xfrm>
        </p:grpSpPr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8AF5706D-4464-450F-93F4-853EDF68CE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3E0FB244-C158-43A9-AD7A-05DC5BBF6D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7244137-957C-4FD9-8060-C080C882D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6992"/>
            <a:ext cx="5638800" cy="24610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/>
              <a:t>WIT Dining Plans: Residential Partial Plans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7BECFC-F432-42C1-B978-B2480AC6C5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3124200"/>
            <a:ext cx="5638437" cy="31561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/>
              <a:t>Partial Plans can be used in both AYCTE and retail locations, but we recommend them for students who live in on-campus apartments or commute.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 b="1" dirty="0"/>
              <a:t>DIAMOND: </a:t>
            </a:r>
            <a:r>
              <a:rPr lang="en-US" sz="1800" dirty="0"/>
              <a:t>1,600 Dining Points</a:t>
            </a:r>
            <a:endParaRPr lang="en-US" sz="1800" b="1" dirty="0"/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 b="1" dirty="0"/>
              <a:t>RUBY: </a:t>
            </a:r>
            <a:r>
              <a:rPr lang="en-US" sz="1800" dirty="0"/>
              <a:t>1,195 Dining Points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 b="1" dirty="0"/>
              <a:t>EMERALD: </a:t>
            </a:r>
            <a:r>
              <a:rPr lang="en-US" sz="1800" dirty="0"/>
              <a:t>600 Dining Points</a:t>
            </a:r>
          </a:p>
        </p:txBody>
      </p:sp>
      <p:pic>
        <p:nvPicPr>
          <p:cNvPr id="6" name="Content Placeholder 5" descr="Two students walking with books">
            <a:extLst>
              <a:ext uri="{FF2B5EF4-FFF2-40B4-BE49-F238E27FC236}">
                <a16:creationId xmlns:a16="http://schemas.microsoft.com/office/drawing/2014/main" id="{2DDD2427-B020-4756-851D-C13A113564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02" r="24102"/>
          <a:stretch/>
        </p:blipFill>
        <p:spPr>
          <a:xfrm>
            <a:off x="6861048" y="1"/>
            <a:ext cx="5330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314214"/>
      </p:ext>
    </p:extLst>
  </p:cSld>
  <p:clrMapOvr>
    <a:masterClrMapping/>
  </p:clrMapOvr>
</p:sld>
</file>

<file path=ppt/theme/theme1.xml><?xml version="1.0" encoding="utf-8"?>
<a:theme xmlns:a="http://schemas.openxmlformats.org/drawingml/2006/main" name="DappledVTI">
  <a:themeElements>
    <a:clrScheme name="AnalogousFromRegularSeed_2SEEDS">
      <a:dk1>
        <a:srgbClr val="000000"/>
      </a:dk1>
      <a:lt1>
        <a:srgbClr val="FFFFFF"/>
      </a:lt1>
      <a:dk2>
        <a:srgbClr val="412C24"/>
      </a:dk2>
      <a:lt2>
        <a:srgbClr val="E2E7E8"/>
      </a:lt2>
      <a:accent1>
        <a:srgbClr val="B1503B"/>
      </a:accent1>
      <a:accent2>
        <a:srgbClr val="C34D69"/>
      </a:accent2>
      <a:accent3>
        <a:srgbClr val="C3944D"/>
      </a:accent3>
      <a:accent4>
        <a:srgbClr val="3BB193"/>
      </a:accent4>
      <a:accent5>
        <a:srgbClr val="4DB0C3"/>
      </a:accent5>
      <a:accent6>
        <a:srgbClr val="3B6DB1"/>
      </a:accent6>
      <a:hlink>
        <a:srgbClr val="358EA1"/>
      </a:hlink>
      <a:folHlink>
        <a:srgbClr val="7F7F7F"/>
      </a:folHlink>
    </a:clrScheme>
    <a:fontScheme name="Custom 67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ppledVTI" id="{204FEFAB-F02B-4FE8-B509-C50A618B972D}" vid="{7EAEADA8-5A8E-45B2-B0E4-448EC7E7A94F}"/>
    </a:ext>
  </a:extLst>
</a:theme>
</file>

<file path=docMetadata/LabelInfo.xml><?xml version="1.0" encoding="utf-8"?>
<clbl:labelList xmlns:clbl="http://schemas.microsoft.com/office/2020/mipLabelMetadata">
  <clbl:label id="{2af16cc5-7649-4528-bc4d-3d9b6f64c066}" enabled="0" method="" siteId="{2af16cc5-7649-4528-bc4d-3d9b6f64c06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2105</TotalTime>
  <Words>622</Words>
  <Application>Microsoft Office PowerPoint</Application>
  <PresentationFormat>Widescreen</PresentationFormat>
  <Paragraphs>72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Avenir Next LT Pro</vt:lpstr>
      <vt:lpstr>AvenirNext LT Pro Medium</vt:lpstr>
      <vt:lpstr>Sabon Next LT</vt:lpstr>
      <vt:lpstr>DappledVTI</vt:lpstr>
      <vt:lpstr>COF Dining at Wentworth</vt:lpstr>
      <vt:lpstr>What’s Going on at Wentworth?</vt:lpstr>
      <vt:lpstr>Dining Terminology at WIT</vt:lpstr>
      <vt:lpstr>BEATTY DINING COMMONS: All-You-Care-To-Eat (AYCTE)</vt:lpstr>
      <vt:lpstr> Dunkin’ @ WIT… </vt:lpstr>
      <vt:lpstr>WIT Dining Plans:</vt:lpstr>
      <vt:lpstr>WIT Dining Plans: Unlimited</vt:lpstr>
      <vt:lpstr>WIT Dining Plans: Residential Full Plans</vt:lpstr>
      <vt:lpstr>WIT Dining Plans: Residential Partial Plans</vt:lpstr>
      <vt:lpstr>WIT Dining Plans: Non-Residential Plans</vt:lpstr>
      <vt:lpstr>Dining Plan Requirements</vt:lpstr>
      <vt:lpstr>Dining Plan Requirements (Cont’d)</vt:lpstr>
      <vt:lpstr>Dining Plans:  Door Prices at Beatty Dining Commons</vt:lpstr>
      <vt:lpstr>COF Dining Locations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COF Dining at Wentworth</dc:title>
  <dc:creator>Braxton, Corey</dc:creator>
  <cp:lastModifiedBy>Braxton, Corey</cp:lastModifiedBy>
  <cp:revision>6</cp:revision>
  <cp:lastPrinted>2022-02-22T17:03:19Z</cp:lastPrinted>
  <dcterms:created xsi:type="dcterms:W3CDTF">2021-12-14T21:42:01Z</dcterms:created>
  <dcterms:modified xsi:type="dcterms:W3CDTF">2026-08-05T15:39:33Z</dcterms:modified>
</cp:coreProperties>
</file>