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9" r:id="rId8"/>
    <p:sldId id="261" r:id="rId9"/>
    <p:sldId id="262" r:id="rId10"/>
    <p:sldId id="268" r:id="rId11"/>
    <p:sldId id="263" r:id="rId12"/>
    <p:sldId id="264" r:id="rId13"/>
    <p:sldId id="265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xton, Corey" userId="0d1ac611-9b79-45a9-a7a8-07f648f0ffbd" providerId="ADAL" clId="{DA0AAF3E-E55F-498E-9C96-6A9684CF9286}"/>
    <pc:docChg chg="custSel modSld">
      <pc:chgData name="Braxton, Corey" userId="0d1ac611-9b79-45a9-a7a8-07f648f0ffbd" providerId="ADAL" clId="{DA0AAF3E-E55F-498E-9C96-6A9684CF9286}" dt="2025-06-27T15:01:24.658" v="43" actId="20577"/>
      <pc:docMkLst>
        <pc:docMk/>
      </pc:docMkLst>
      <pc:sldChg chg="addSp delSp modSp mod">
        <pc:chgData name="Braxton, Corey" userId="0d1ac611-9b79-45a9-a7a8-07f648f0ffbd" providerId="ADAL" clId="{DA0AAF3E-E55F-498E-9C96-6A9684CF9286}" dt="2025-03-27T15:57:19.175" v="10" actId="26606"/>
        <pc:sldMkLst>
          <pc:docMk/>
          <pc:sldMk cId="579591134" sldId="257"/>
        </pc:sldMkLst>
      </pc:sldChg>
      <pc:sldChg chg="modSp">
        <pc:chgData name="Braxton, Corey" userId="0d1ac611-9b79-45a9-a7a8-07f648f0ffbd" providerId="ADAL" clId="{DA0AAF3E-E55F-498E-9C96-6A9684CF9286}" dt="2025-03-27T16:02:23.520" v="21" actId="14826"/>
        <pc:sldMkLst>
          <pc:docMk/>
          <pc:sldMk cId="2366571509" sldId="259"/>
        </pc:sldMkLst>
      </pc:sldChg>
      <pc:sldChg chg="addSp delSp modSp mod">
        <pc:chgData name="Braxton, Corey" userId="0d1ac611-9b79-45a9-a7a8-07f648f0ffbd" providerId="ADAL" clId="{DA0AAF3E-E55F-498E-9C96-6A9684CF9286}" dt="2025-03-27T16:00:04.683" v="19" actId="14826"/>
        <pc:sldMkLst>
          <pc:docMk/>
          <pc:sldMk cId="3108557170" sldId="260"/>
        </pc:sldMkLst>
      </pc:sldChg>
      <pc:sldChg chg="addSp delSp modSp mod">
        <pc:chgData name="Braxton, Corey" userId="0d1ac611-9b79-45a9-a7a8-07f648f0ffbd" providerId="ADAL" clId="{DA0AAF3E-E55F-498E-9C96-6A9684CF9286}" dt="2025-03-27T16:03:29.948" v="22" actId="14826"/>
        <pc:sldMkLst>
          <pc:docMk/>
          <pc:sldMk cId="244242889" sldId="261"/>
        </pc:sldMkLst>
      </pc:sldChg>
      <pc:sldChg chg="addSp delSp modSp mod">
        <pc:chgData name="Braxton, Corey" userId="0d1ac611-9b79-45a9-a7a8-07f648f0ffbd" providerId="ADAL" clId="{DA0AAF3E-E55F-498E-9C96-6A9684CF9286}" dt="2025-06-27T14:56:02.221" v="28" actId="20577"/>
        <pc:sldMkLst>
          <pc:docMk/>
          <pc:sldMk cId="1109314214" sldId="262"/>
        </pc:sldMkLst>
        <pc:spChg chg="mod">
          <ac:chgData name="Braxton, Corey" userId="0d1ac611-9b79-45a9-a7a8-07f648f0ffbd" providerId="ADAL" clId="{DA0AAF3E-E55F-498E-9C96-6A9684CF9286}" dt="2025-06-27T14:56:02.221" v="28" actId="20577"/>
          <ac:spMkLst>
            <pc:docMk/>
            <pc:sldMk cId="1109314214" sldId="262"/>
            <ac:spMk id="4" creationId="{507BECFC-F432-42C1-B978-B2480AC6C571}"/>
          </ac:spMkLst>
        </pc:spChg>
      </pc:sldChg>
      <pc:sldChg chg="addSp delSp modSp mod">
        <pc:chgData name="Braxton, Corey" userId="0d1ac611-9b79-45a9-a7a8-07f648f0ffbd" providerId="ADAL" clId="{DA0AAF3E-E55F-498E-9C96-6A9684CF9286}" dt="2025-03-27T15:58:02.563" v="16" actId="26606"/>
        <pc:sldMkLst>
          <pc:docMk/>
          <pc:sldMk cId="3923144159" sldId="263"/>
        </pc:sldMkLst>
      </pc:sldChg>
      <pc:sldChg chg="addSp delSp modSp mod">
        <pc:chgData name="Braxton, Corey" userId="0d1ac611-9b79-45a9-a7a8-07f648f0ffbd" providerId="ADAL" clId="{DA0AAF3E-E55F-498E-9C96-6A9684CF9286}" dt="2025-03-27T15:58:07.649" v="17" actId="26606"/>
        <pc:sldMkLst>
          <pc:docMk/>
          <pc:sldMk cId="2990188354" sldId="264"/>
        </pc:sldMkLst>
      </pc:sldChg>
      <pc:sldChg chg="addSp delSp modSp mod">
        <pc:chgData name="Braxton, Corey" userId="0d1ac611-9b79-45a9-a7a8-07f648f0ffbd" providerId="ADAL" clId="{DA0AAF3E-E55F-498E-9C96-6A9684CF9286}" dt="2025-06-27T15:01:24.658" v="43" actId="20577"/>
        <pc:sldMkLst>
          <pc:docMk/>
          <pc:sldMk cId="639102614" sldId="265"/>
        </pc:sldMkLst>
        <pc:spChg chg="mod">
          <ac:chgData name="Braxton, Corey" userId="0d1ac611-9b79-45a9-a7a8-07f648f0ffbd" providerId="ADAL" clId="{DA0AAF3E-E55F-498E-9C96-6A9684CF9286}" dt="2025-06-27T15:01:24.658" v="43" actId="20577"/>
          <ac:spMkLst>
            <pc:docMk/>
            <pc:sldMk cId="639102614" sldId="265"/>
            <ac:spMk id="4" creationId="{459B2A6E-8DEE-4E6C-9FB1-F140E54B329B}"/>
          </ac:spMkLst>
        </pc:spChg>
      </pc:sldChg>
      <pc:sldChg chg="addSp delSp modSp mod">
        <pc:chgData name="Braxton, Corey" userId="0d1ac611-9b79-45a9-a7a8-07f648f0ffbd" providerId="ADAL" clId="{DA0AAF3E-E55F-498E-9C96-6A9684CF9286}" dt="2025-06-27T14:58:18.430" v="41" actId="20577"/>
        <pc:sldMkLst>
          <pc:docMk/>
          <pc:sldMk cId="1345581871" sldId="268"/>
        </pc:sldMkLst>
        <pc:spChg chg="mod">
          <ac:chgData name="Braxton, Corey" userId="0d1ac611-9b79-45a9-a7a8-07f648f0ffbd" providerId="ADAL" clId="{DA0AAF3E-E55F-498E-9C96-6A9684CF9286}" dt="2025-06-27T14:58:18.430" v="41" actId="20577"/>
          <ac:spMkLst>
            <pc:docMk/>
            <pc:sldMk cId="1345581871" sldId="268"/>
            <ac:spMk id="4" creationId="{507BECFC-F432-42C1-B978-B2480AC6C571}"/>
          </ac:spMkLst>
        </pc:spChg>
      </pc:sldChg>
      <pc:sldChg chg="addSp delSp modSp mod">
        <pc:chgData name="Braxton, Corey" userId="0d1ac611-9b79-45a9-a7a8-07f648f0ffbd" providerId="ADAL" clId="{DA0AAF3E-E55F-498E-9C96-6A9684CF9286}" dt="2025-03-27T15:57:33.490" v="12" actId="26606"/>
        <pc:sldMkLst>
          <pc:docMk/>
          <pc:sldMk cId="1077798260" sldId="26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B535E-8690-4160-9834-E8ABB41951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F25283E-C5B4-4AC0-B91E-92D2DFD0B9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AYCTE: </a:t>
          </a:r>
          <a:r>
            <a:rPr lang="en-US"/>
            <a:t>“All You Care To Eat”</a:t>
          </a:r>
        </a:p>
      </dgm:t>
    </dgm:pt>
    <dgm:pt modelId="{E7CF2C1D-28DE-45C3-8C19-96C1347FFA69}" type="parTrans" cxnId="{9765DD8A-4232-4B12-97CC-9A42D359A68F}">
      <dgm:prSet/>
      <dgm:spPr/>
      <dgm:t>
        <a:bodyPr/>
        <a:lstStyle/>
        <a:p>
          <a:endParaRPr lang="en-US"/>
        </a:p>
      </dgm:t>
    </dgm:pt>
    <dgm:pt modelId="{E1CF7641-1D8C-443C-9951-81EE8262E6E2}" type="sibTrans" cxnId="{9765DD8A-4232-4B12-97CC-9A42D359A68F}">
      <dgm:prSet/>
      <dgm:spPr/>
      <dgm:t>
        <a:bodyPr/>
        <a:lstStyle/>
        <a:p>
          <a:endParaRPr lang="en-US"/>
        </a:p>
      </dgm:t>
    </dgm:pt>
    <dgm:pt modelId="{9AE9954E-9B65-48D8-8538-F18C7642E9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MEAL SWIPES: </a:t>
          </a:r>
          <a:r>
            <a:rPr lang="en-US"/>
            <a:t>Credits that represent one meal / entry to the AYCTE facility also known as BLOCK MEALS. These have value at all locations.</a:t>
          </a:r>
        </a:p>
      </dgm:t>
    </dgm:pt>
    <dgm:pt modelId="{33B89A75-F140-4CDD-8B51-120297C20175}" type="parTrans" cxnId="{D9C61538-09B8-4038-B0BF-25F4864CC936}">
      <dgm:prSet/>
      <dgm:spPr/>
      <dgm:t>
        <a:bodyPr/>
        <a:lstStyle/>
        <a:p>
          <a:endParaRPr lang="en-US"/>
        </a:p>
      </dgm:t>
    </dgm:pt>
    <dgm:pt modelId="{BFE07DC6-2BEE-4599-B576-7FF6603102FF}" type="sibTrans" cxnId="{D9C61538-09B8-4038-B0BF-25F4864CC936}">
      <dgm:prSet/>
      <dgm:spPr/>
      <dgm:t>
        <a:bodyPr/>
        <a:lstStyle/>
        <a:p>
          <a:endParaRPr lang="en-US"/>
        </a:p>
      </dgm:t>
    </dgm:pt>
    <dgm:pt modelId="{DF28EAB7-4AAD-41CF-8686-19B85834F2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DINING POINTS: </a:t>
          </a:r>
          <a:r>
            <a:rPr lang="en-US"/>
            <a:t>Credits that can be used be used at all COF dining facilities also known as DECLINING BALANCE</a:t>
          </a:r>
        </a:p>
      </dgm:t>
    </dgm:pt>
    <dgm:pt modelId="{EC77D9CF-49C8-491A-8FAB-548DE3DFBF22}" type="parTrans" cxnId="{84A88096-778C-4C8E-A43B-4BCEEF24A4F7}">
      <dgm:prSet/>
      <dgm:spPr/>
      <dgm:t>
        <a:bodyPr/>
        <a:lstStyle/>
        <a:p>
          <a:endParaRPr lang="en-US"/>
        </a:p>
      </dgm:t>
    </dgm:pt>
    <dgm:pt modelId="{0859C11D-7BDA-4367-A074-D50CE2701387}" type="sibTrans" cxnId="{84A88096-778C-4C8E-A43B-4BCEEF24A4F7}">
      <dgm:prSet/>
      <dgm:spPr/>
      <dgm:t>
        <a:bodyPr/>
        <a:lstStyle/>
        <a:p>
          <a:endParaRPr lang="en-US"/>
        </a:p>
      </dgm:t>
    </dgm:pt>
    <dgm:pt modelId="{137AE705-EE1A-4752-A4FC-71D3779CF2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MEAL EQUIVELENTS: </a:t>
          </a:r>
          <a:r>
            <a:rPr lang="en-US"/>
            <a:t>Meal swipes can have value at non-AYCTE locations (the value of a swipe may vary by location)</a:t>
          </a:r>
        </a:p>
      </dgm:t>
    </dgm:pt>
    <dgm:pt modelId="{86812CC2-1707-47E4-8360-E21BCCDE9C15}" type="parTrans" cxnId="{18B7B5D7-EC0F-40EE-B1F4-420B3E2A60E0}">
      <dgm:prSet/>
      <dgm:spPr/>
      <dgm:t>
        <a:bodyPr/>
        <a:lstStyle/>
        <a:p>
          <a:endParaRPr lang="en-US"/>
        </a:p>
      </dgm:t>
    </dgm:pt>
    <dgm:pt modelId="{B082CA20-C76F-4780-AB72-4C8D7F936958}" type="sibTrans" cxnId="{18B7B5D7-EC0F-40EE-B1F4-420B3E2A60E0}">
      <dgm:prSet/>
      <dgm:spPr/>
      <dgm:t>
        <a:bodyPr/>
        <a:lstStyle/>
        <a:p>
          <a:endParaRPr lang="en-US"/>
        </a:p>
      </dgm:t>
    </dgm:pt>
    <dgm:pt modelId="{E33F445A-79F3-423F-A70B-D3CB7D46A6D4}" type="pres">
      <dgm:prSet presAssocID="{4C9B535E-8690-4160-9834-E8ABB41951BF}" presName="root" presStyleCnt="0">
        <dgm:presLayoutVars>
          <dgm:dir/>
          <dgm:resizeHandles val="exact"/>
        </dgm:presLayoutVars>
      </dgm:prSet>
      <dgm:spPr/>
    </dgm:pt>
    <dgm:pt modelId="{2FFAE642-90DE-481C-B2C3-C5E56E507D0C}" type="pres">
      <dgm:prSet presAssocID="{9F25283E-C5B4-4AC0-B91E-92D2DFD0B9DF}" presName="compNode" presStyleCnt="0"/>
      <dgm:spPr/>
    </dgm:pt>
    <dgm:pt modelId="{033F2074-BF61-43D3-A075-FEBC3995DD28}" type="pres">
      <dgm:prSet presAssocID="{9F25283E-C5B4-4AC0-B91E-92D2DFD0B9DF}" presName="bgRect" presStyleLbl="bgShp" presStyleIdx="0" presStyleCnt="4"/>
      <dgm:spPr/>
    </dgm:pt>
    <dgm:pt modelId="{8B2A7B85-4403-445E-8A61-BD9C6B04D384}" type="pres">
      <dgm:prSet presAssocID="{9F25283E-C5B4-4AC0-B91E-92D2DFD0B9D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726E7AAD-E662-4CC2-AC64-54A2F6A57A3D}" type="pres">
      <dgm:prSet presAssocID="{9F25283E-C5B4-4AC0-B91E-92D2DFD0B9DF}" presName="spaceRect" presStyleCnt="0"/>
      <dgm:spPr/>
    </dgm:pt>
    <dgm:pt modelId="{CCEDFDEF-D39A-402F-AC1F-1A307D591EB9}" type="pres">
      <dgm:prSet presAssocID="{9F25283E-C5B4-4AC0-B91E-92D2DFD0B9DF}" presName="parTx" presStyleLbl="revTx" presStyleIdx="0" presStyleCnt="4">
        <dgm:presLayoutVars>
          <dgm:chMax val="0"/>
          <dgm:chPref val="0"/>
        </dgm:presLayoutVars>
      </dgm:prSet>
      <dgm:spPr/>
    </dgm:pt>
    <dgm:pt modelId="{B52497EC-4AF4-42C7-9E72-FC748C392006}" type="pres">
      <dgm:prSet presAssocID="{E1CF7641-1D8C-443C-9951-81EE8262E6E2}" presName="sibTrans" presStyleCnt="0"/>
      <dgm:spPr/>
    </dgm:pt>
    <dgm:pt modelId="{82ADAC72-2F38-4C2D-BFA3-14B1F6985E1A}" type="pres">
      <dgm:prSet presAssocID="{9AE9954E-9B65-48D8-8538-F18C7642E999}" presName="compNode" presStyleCnt="0"/>
      <dgm:spPr/>
    </dgm:pt>
    <dgm:pt modelId="{3EEDA2D4-0243-4344-98AC-49D4615101AE}" type="pres">
      <dgm:prSet presAssocID="{9AE9954E-9B65-48D8-8538-F18C7642E999}" presName="bgRect" presStyleLbl="bgShp" presStyleIdx="1" presStyleCnt="4"/>
      <dgm:spPr/>
    </dgm:pt>
    <dgm:pt modelId="{CA72CA0C-5C1B-407D-9F96-D188DFE2D184}" type="pres">
      <dgm:prSet presAssocID="{9AE9954E-9B65-48D8-8538-F18C7642E99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Eating"/>
        </a:ext>
      </dgm:extLst>
    </dgm:pt>
    <dgm:pt modelId="{A1B5EBD0-F15B-4528-A81C-FF3A9AE7AB28}" type="pres">
      <dgm:prSet presAssocID="{9AE9954E-9B65-48D8-8538-F18C7642E999}" presName="spaceRect" presStyleCnt="0"/>
      <dgm:spPr/>
    </dgm:pt>
    <dgm:pt modelId="{93A8CB21-DA0B-4A0B-88FB-CE93110CE966}" type="pres">
      <dgm:prSet presAssocID="{9AE9954E-9B65-48D8-8538-F18C7642E999}" presName="parTx" presStyleLbl="revTx" presStyleIdx="1" presStyleCnt="4">
        <dgm:presLayoutVars>
          <dgm:chMax val="0"/>
          <dgm:chPref val="0"/>
        </dgm:presLayoutVars>
      </dgm:prSet>
      <dgm:spPr/>
    </dgm:pt>
    <dgm:pt modelId="{4DF714AE-46E1-4427-9072-963834B0856F}" type="pres">
      <dgm:prSet presAssocID="{BFE07DC6-2BEE-4599-B576-7FF6603102FF}" presName="sibTrans" presStyleCnt="0"/>
      <dgm:spPr/>
    </dgm:pt>
    <dgm:pt modelId="{F9E8A805-DDB6-4A7A-973A-CA1AC81DEFA0}" type="pres">
      <dgm:prSet presAssocID="{DF28EAB7-4AAD-41CF-8686-19B85834F201}" presName="compNode" presStyleCnt="0"/>
      <dgm:spPr/>
    </dgm:pt>
    <dgm:pt modelId="{25C3FC30-B2D7-4DA3-8E02-7AB532DED29F}" type="pres">
      <dgm:prSet presAssocID="{DF28EAB7-4AAD-41CF-8686-19B85834F201}" presName="bgRect" presStyleLbl="bgShp" presStyleIdx="2" presStyleCnt="4"/>
      <dgm:spPr/>
    </dgm:pt>
    <dgm:pt modelId="{DAD06A37-71CD-4944-B0A9-8D87937C737E}" type="pres">
      <dgm:prSet presAssocID="{DF28EAB7-4AAD-41CF-8686-19B85834F20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B3044C9F-BE3E-4487-8D15-F1020F48692C}" type="pres">
      <dgm:prSet presAssocID="{DF28EAB7-4AAD-41CF-8686-19B85834F201}" presName="spaceRect" presStyleCnt="0"/>
      <dgm:spPr/>
    </dgm:pt>
    <dgm:pt modelId="{AEA02134-C042-4051-A324-E6AD0CC86B8E}" type="pres">
      <dgm:prSet presAssocID="{DF28EAB7-4AAD-41CF-8686-19B85834F201}" presName="parTx" presStyleLbl="revTx" presStyleIdx="2" presStyleCnt="4">
        <dgm:presLayoutVars>
          <dgm:chMax val="0"/>
          <dgm:chPref val="0"/>
        </dgm:presLayoutVars>
      </dgm:prSet>
      <dgm:spPr/>
    </dgm:pt>
    <dgm:pt modelId="{33457533-685E-4F39-9722-E8D61A255D41}" type="pres">
      <dgm:prSet presAssocID="{0859C11D-7BDA-4367-A074-D50CE2701387}" presName="sibTrans" presStyleCnt="0"/>
      <dgm:spPr/>
    </dgm:pt>
    <dgm:pt modelId="{323B0499-A4FF-4D3A-8771-FABE8A91A5F1}" type="pres">
      <dgm:prSet presAssocID="{137AE705-EE1A-4752-A4FC-71D3779CF27B}" presName="compNode" presStyleCnt="0"/>
      <dgm:spPr/>
    </dgm:pt>
    <dgm:pt modelId="{8439C459-FF86-4586-9003-B740EED891CC}" type="pres">
      <dgm:prSet presAssocID="{137AE705-EE1A-4752-A4FC-71D3779CF27B}" presName="bgRect" presStyleLbl="bgShp" presStyleIdx="3" presStyleCnt="4"/>
      <dgm:spPr/>
    </dgm:pt>
    <dgm:pt modelId="{08A23488-B234-4A09-BA4E-CB367034BB86}" type="pres">
      <dgm:prSet presAssocID="{137AE705-EE1A-4752-A4FC-71D3779CF27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636D4E49-BA56-493C-B039-B0362B915CE0}" type="pres">
      <dgm:prSet presAssocID="{137AE705-EE1A-4752-A4FC-71D3779CF27B}" presName="spaceRect" presStyleCnt="0"/>
      <dgm:spPr/>
    </dgm:pt>
    <dgm:pt modelId="{24AFE213-F8E1-4663-9771-D68A1D9D4CDD}" type="pres">
      <dgm:prSet presAssocID="{137AE705-EE1A-4752-A4FC-71D3779CF27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9C61538-09B8-4038-B0BF-25F4864CC936}" srcId="{4C9B535E-8690-4160-9834-E8ABB41951BF}" destId="{9AE9954E-9B65-48D8-8538-F18C7642E999}" srcOrd="1" destOrd="0" parTransId="{33B89A75-F140-4CDD-8B51-120297C20175}" sibTransId="{BFE07DC6-2BEE-4599-B576-7FF6603102FF}"/>
    <dgm:cxn modelId="{64CFE25C-BBF0-4354-B43B-8A77ADD8582E}" type="presOf" srcId="{9F25283E-C5B4-4AC0-B91E-92D2DFD0B9DF}" destId="{CCEDFDEF-D39A-402F-AC1F-1A307D591EB9}" srcOrd="0" destOrd="0" presId="urn:microsoft.com/office/officeart/2018/2/layout/IconVerticalSolidList"/>
    <dgm:cxn modelId="{2AEAA263-98FE-4321-A6EE-EA609D370395}" type="presOf" srcId="{DF28EAB7-4AAD-41CF-8686-19B85834F201}" destId="{AEA02134-C042-4051-A324-E6AD0CC86B8E}" srcOrd="0" destOrd="0" presId="urn:microsoft.com/office/officeart/2018/2/layout/IconVerticalSolidList"/>
    <dgm:cxn modelId="{9765DD8A-4232-4B12-97CC-9A42D359A68F}" srcId="{4C9B535E-8690-4160-9834-E8ABB41951BF}" destId="{9F25283E-C5B4-4AC0-B91E-92D2DFD0B9DF}" srcOrd="0" destOrd="0" parTransId="{E7CF2C1D-28DE-45C3-8C19-96C1347FFA69}" sibTransId="{E1CF7641-1D8C-443C-9951-81EE8262E6E2}"/>
    <dgm:cxn modelId="{EBF2C68D-12F7-4EBD-B1B0-31B1FE275991}" type="presOf" srcId="{9AE9954E-9B65-48D8-8538-F18C7642E999}" destId="{93A8CB21-DA0B-4A0B-88FB-CE93110CE966}" srcOrd="0" destOrd="0" presId="urn:microsoft.com/office/officeart/2018/2/layout/IconVerticalSolidList"/>
    <dgm:cxn modelId="{84A88096-778C-4C8E-A43B-4BCEEF24A4F7}" srcId="{4C9B535E-8690-4160-9834-E8ABB41951BF}" destId="{DF28EAB7-4AAD-41CF-8686-19B85834F201}" srcOrd="2" destOrd="0" parTransId="{EC77D9CF-49C8-491A-8FAB-548DE3DFBF22}" sibTransId="{0859C11D-7BDA-4367-A074-D50CE2701387}"/>
    <dgm:cxn modelId="{931ADAC5-1261-4559-B615-A3C86ECBB6C1}" type="presOf" srcId="{137AE705-EE1A-4752-A4FC-71D3779CF27B}" destId="{24AFE213-F8E1-4663-9771-D68A1D9D4CDD}" srcOrd="0" destOrd="0" presId="urn:microsoft.com/office/officeart/2018/2/layout/IconVerticalSolidList"/>
    <dgm:cxn modelId="{18B7B5D7-EC0F-40EE-B1F4-420B3E2A60E0}" srcId="{4C9B535E-8690-4160-9834-E8ABB41951BF}" destId="{137AE705-EE1A-4752-A4FC-71D3779CF27B}" srcOrd="3" destOrd="0" parTransId="{86812CC2-1707-47E4-8360-E21BCCDE9C15}" sibTransId="{B082CA20-C76F-4780-AB72-4C8D7F936958}"/>
    <dgm:cxn modelId="{C05456FF-8C35-457B-9A07-A3B0F9BA47C9}" type="presOf" srcId="{4C9B535E-8690-4160-9834-E8ABB41951BF}" destId="{E33F445A-79F3-423F-A70B-D3CB7D46A6D4}" srcOrd="0" destOrd="0" presId="urn:microsoft.com/office/officeart/2018/2/layout/IconVerticalSolidList"/>
    <dgm:cxn modelId="{9AA04094-D1A9-4CA7-8F06-266BF42D20E3}" type="presParOf" srcId="{E33F445A-79F3-423F-A70B-D3CB7D46A6D4}" destId="{2FFAE642-90DE-481C-B2C3-C5E56E507D0C}" srcOrd="0" destOrd="0" presId="urn:microsoft.com/office/officeart/2018/2/layout/IconVerticalSolidList"/>
    <dgm:cxn modelId="{729EF625-D5EC-4C03-8AED-F7507AE159BB}" type="presParOf" srcId="{2FFAE642-90DE-481C-B2C3-C5E56E507D0C}" destId="{033F2074-BF61-43D3-A075-FEBC3995DD28}" srcOrd="0" destOrd="0" presId="urn:microsoft.com/office/officeart/2018/2/layout/IconVerticalSolidList"/>
    <dgm:cxn modelId="{2E68F4D5-9ECD-4CA8-8AA1-534E96615CE3}" type="presParOf" srcId="{2FFAE642-90DE-481C-B2C3-C5E56E507D0C}" destId="{8B2A7B85-4403-445E-8A61-BD9C6B04D384}" srcOrd="1" destOrd="0" presId="urn:microsoft.com/office/officeart/2018/2/layout/IconVerticalSolidList"/>
    <dgm:cxn modelId="{DF54104C-8896-4634-A6A0-A2B643C34D51}" type="presParOf" srcId="{2FFAE642-90DE-481C-B2C3-C5E56E507D0C}" destId="{726E7AAD-E662-4CC2-AC64-54A2F6A57A3D}" srcOrd="2" destOrd="0" presId="urn:microsoft.com/office/officeart/2018/2/layout/IconVerticalSolidList"/>
    <dgm:cxn modelId="{F01B0562-6EF7-4B2E-8236-DDE85176641C}" type="presParOf" srcId="{2FFAE642-90DE-481C-B2C3-C5E56E507D0C}" destId="{CCEDFDEF-D39A-402F-AC1F-1A307D591EB9}" srcOrd="3" destOrd="0" presId="urn:microsoft.com/office/officeart/2018/2/layout/IconVerticalSolidList"/>
    <dgm:cxn modelId="{CD730C98-04E9-4EF1-BD2C-66D8768A4E4A}" type="presParOf" srcId="{E33F445A-79F3-423F-A70B-D3CB7D46A6D4}" destId="{B52497EC-4AF4-42C7-9E72-FC748C392006}" srcOrd="1" destOrd="0" presId="urn:microsoft.com/office/officeart/2018/2/layout/IconVerticalSolidList"/>
    <dgm:cxn modelId="{470AEF6C-5E6E-4D5F-A949-D29A02BF490D}" type="presParOf" srcId="{E33F445A-79F3-423F-A70B-D3CB7D46A6D4}" destId="{82ADAC72-2F38-4C2D-BFA3-14B1F6985E1A}" srcOrd="2" destOrd="0" presId="urn:microsoft.com/office/officeart/2018/2/layout/IconVerticalSolidList"/>
    <dgm:cxn modelId="{CD95F2E3-43B9-4304-9CDE-54A5AB43461A}" type="presParOf" srcId="{82ADAC72-2F38-4C2D-BFA3-14B1F6985E1A}" destId="{3EEDA2D4-0243-4344-98AC-49D4615101AE}" srcOrd="0" destOrd="0" presId="urn:microsoft.com/office/officeart/2018/2/layout/IconVerticalSolidList"/>
    <dgm:cxn modelId="{724EC421-1076-457F-AAFD-E891AF47126E}" type="presParOf" srcId="{82ADAC72-2F38-4C2D-BFA3-14B1F6985E1A}" destId="{CA72CA0C-5C1B-407D-9F96-D188DFE2D184}" srcOrd="1" destOrd="0" presId="urn:microsoft.com/office/officeart/2018/2/layout/IconVerticalSolidList"/>
    <dgm:cxn modelId="{8DD790C0-0703-4792-8771-A7D25216B505}" type="presParOf" srcId="{82ADAC72-2F38-4C2D-BFA3-14B1F6985E1A}" destId="{A1B5EBD0-F15B-4528-A81C-FF3A9AE7AB28}" srcOrd="2" destOrd="0" presId="urn:microsoft.com/office/officeart/2018/2/layout/IconVerticalSolidList"/>
    <dgm:cxn modelId="{EF68D3D5-C232-4A0F-82B9-41711115F7B5}" type="presParOf" srcId="{82ADAC72-2F38-4C2D-BFA3-14B1F6985E1A}" destId="{93A8CB21-DA0B-4A0B-88FB-CE93110CE966}" srcOrd="3" destOrd="0" presId="urn:microsoft.com/office/officeart/2018/2/layout/IconVerticalSolidList"/>
    <dgm:cxn modelId="{1FC0FD96-259A-414E-9AD3-9D12B5A8B1AA}" type="presParOf" srcId="{E33F445A-79F3-423F-A70B-D3CB7D46A6D4}" destId="{4DF714AE-46E1-4427-9072-963834B0856F}" srcOrd="3" destOrd="0" presId="urn:microsoft.com/office/officeart/2018/2/layout/IconVerticalSolidList"/>
    <dgm:cxn modelId="{194C64C9-0854-4C95-8DAB-34D91891D4A1}" type="presParOf" srcId="{E33F445A-79F3-423F-A70B-D3CB7D46A6D4}" destId="{F9E8A805-DDB6-4A7A-973A-CA1AC81DEFA0}" srcOrd="4" destOrd="0" presId="urn:microsoft.com/office/officeart/2018/2/layout/IconVerticalSolidList"/>
    <dgm:cxn modelId="{2D1C79F5-198E-48BC-8BBD-48A1439FC032}" type="presParOf" srcId="{F9E8A805-DDB6-4A7A-973A-CA1AC81DEFA0}" destId="{25C3FC30-B2D7-4DA3-8E02-7AB532DED29F}" srcOrd="0" destOrd="0" presId="urn:microsoft.com/office/officeart/2018/2/layout/IconVerticalSolidList"/>
    <dgm:cxn modelId="{78CEEBC7-BA72-4A97-9A2A-EFD20727A6F4}" type="presParOf" srcId="{F9E8A805-DDB6-4A7A-973A-CA1AC81DEFA0}" destId="{DAD06A37-71CD-4944-B0A9-8D87937C737E}" srcOrd="1" destOrd="0" presId="urn:microsoft.com/office/officeart/2018/2/layout/IconVerticalSolidList"/>
    <dgm:cxn modelId="{72181BA8-B872-4A7E-B5B4-EF0C03767BCF}" type="presParOf" srcId="{F9E8A805-DDB6-4A7A-973A-CA1AC81DEFA0}" destId="{B3044C9F-BE3E-4487-8D15-F1020F48692C}" srcOrd="2" destOrd="0" presId="urn:microsoft.com/office/officeart/2018/2/layout/IconVerticalSolidList"/>
    <dgm:cxn modelId="{D34EE396-0243-4559-BE62-D79A110E54D6}" type="presParOf" srcId="{F9E8A805-DDB6-4A7A-973A-CA1AC81DEFA0}" destId="{AEA02134-C042-4051-A324-E6AD0CC86B8E}" srcOrd="3" destOrd="0" presId="urn:microsoft.com/office/officeart/2018/2/layout/IconVerticalSolidList"/>
    <dgm:cxn modelId="{57BBAE49-4152-4295-8583-79C89B192651}" type="presParOf" srcId="{E33F445A-79F3-423F-A70B-D3CB7D46A6D4}" destId="{33457533-685E-4F39-9722-E8D61A255D41}" srcOrd="5" destOrd="0" presId="urn:microsoft.com/office/officeart/2018/2/layout/IconVerticalSolidList"/>
    <dgm:cxn modelId="{32D64EF2-73C8-451C-BF2E-98FB8FC4124D}" type="presParOf" srcId="{E33F445A-79F3-423F-A70B-D3CB7D46A6D4}" destId="{323B0499-A4FF-4D3A-8771-FABE8A91A5F1}" srcOrd="6" destOrd="0" presId="urn:microsoft.com/office/officeart/2018/2/layout/IconVerticalSolidList"/>
    <dgm:cxn modelId="{6E389CDF-4600-454D-9B82-2E15AE4ECA8B}" type="presParOf" srcId="{323B0499-A4FF-4D3A-8771-FABE8A91A5F1}" destId="{8439C459-FF86-4586-9003-B740EED891CC}" srcOrd="0" destOrd="0" presId="urn:microsoft.com/office/officeart/2018/2/layout/IconVerticalSolidList"/>
    <dgm:cxn modelId="{7377CD17-2315-4CB0-AE40-8C0249427569}" type="presParOf" srcId="{323B0499-A4FF-4D3A-8771-FABE8A91A5F1}" destId="{08A23488-B234-4A09-BA4E-CB367034BB86}" srcOrd="1" destOrd="0" presId="urn:microsoft.com/office/officeart/2018/2/layout/IconVerticalSolidList"/>
    <dgm:cxn modelId="{B733BC27-A6CC-4CCD-90A1-113143F92F34}" type="presParOf" srcId="{323B0499-A4FF-4D3A-8771-FABE8A91A5F1}" destId="{636D4E49-BA56-493C-B039-B0362B915CE0}" srcOrd="2" destOrd="0" presId="urn:microsoft.com/office/officeart/2018/2/layout/IconVerticalSolidList"/>
    <dgm:cxn modelId="{2A7D602A-9E4B-43F3-9653-B3EE3294C0C2}" type="presParOf" srcId="{323B0499-A4FF-4D3A-8771-FABE8A91A5F1}" destId="{24AFE213-F8E1-4663-9771-D68A1D9D4C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F2074-BF61-43D3-A075-FEBC3995DD28}">
      <dsp:nvSpPr>
        <dsp:cNvPr id="0" name=""/>
        <dsp:cNvSpPr/>
      </dsp:nvSpPr>
      <dsp:spPr>
        <a:xfrm>
          <a:off x="0" y="2425"/>
          <a:ext cx="7003777" cy="12292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A7B85-4403-445E-8A61-BD9C6B04D384}">
      <dsp:nvSpPr>
        <dsp:cNvPr id="0" name=""/>
        <dsp:cNvSpPr/>
      </dsp:nvSpPr>
      <dsp:spPr>
        <a:xfrm>
          <a:off x="371836" y="278997"/>
          <a:ext cx="676066" cy="6760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DFDEF-D39A-402F-AC1F-1A307D591EB9}">
      <dsp:nvSpPr>
        <dsp:cNvPr id="0" name=""/>
        <dsp:cNvSpPr/>
      </dsp:nvSpPr>
      <dsp:spPr>
        <a:xfrm>
          <a:off x="1419739" y="2425"/>
          <a:ext cx="5584037" cy="1229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92" tIns="130092" rIns="130092" bIns="1300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AYCTE: </a:t>
          </a:r>
          <a:r>
            <a:rPr lang="en-US" sz="1800" kern="1200"/>
            <a:t>“All You Care To Eat”</a:t>
          </a:r>
        </a:p>
      </dsp:txBody>
      <dsp:txXfrm>
        <a:off x="1419739" y="2425"/>
        <a:ext cx="5584037" cy="1229211"/>
      </dsp:txXfrm>
    </dsp:sp>
    <dsp:sp modelId="{3EEDA2D4-0243-4344-98AC-49D4615101AE}">
      <dsp:nvSpPr>
        <dsp:cNvPr id="0" name=""/>
        <dsp:cNvSpPr/>
      </dsp:nvSpPr>
      <dsp:spPr>
        <a:xfrm>
          <a:off x="0" y="1538939"/>
          <a:ext cx="7003777" cy="12292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2CA0C-5C1B-407D-9F96-D188DFE2D184}">
      <dsp:nvSpPr>
        <dsp:cNvPr id="0" name=""/>
        <dsp:cNvSpPr/>
      </dsp:nvSpPr>
      <dsp:spPr>
        <a:xfrm>
          <a:off x="371836" y="1815512"/>
          <a:ext cx="676066" cy="6760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8CB21-DA0B-4A0B-88FB-CE93110CE966}">
      <dsp:nvSpPr>
        <dsp:cNvPr id="0" name=""/>
        <dsp:cNvSpPr/>
      </dsp:nvSpPr>
      <dsp:spPr>
        <a:xfrm>
          <a:off x="1419739" y="1538939"/>
          <a:ext cx="5584037" cy="1229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92" tIns="130092" rIns="130092" bIns="1300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MEAL SWIPES: </a:t>
          </a:r>
          <a:r>
            <a:rPr lang="en-US" sz="1800" kern="1200"/>
            <a:t>Credits that represent one meal / entry to the AYCTE facility also known as BLOCK MEALS. These have value at all locations.</a:t>
          </a:r>
        </a:p>
      </dsp:txBody>
      <dsp:txXfrm>
        <a:off x="1419739" y="1538939"/>
        <a:ext cx="5584037" cy="1229211"/>
      </dsp:txXfrm>
    </dsp:sp>
    <dsp:sp modelId="{25C3FC30-B2D7-4DA3-8E02-7AB532DED29F}">
      <dsp:nvSpPr>
        <dsp:cNvPr id="0" name=""/>
        <dsp:cNvSpPr/>
      </dsp:nvSpPr>
      <dsp:spPr>
        <a:xfrm>
          <a:off x="0" y="3075453"/>
          <a:ext cx="7003777" cy="12292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06A37-71CD-4944-B0A9-8D87937C737E}">
      <dsp:nvSpPr>
        <dsp:cNvPr id="0" name=""/>
        <dsp:cNvSpPr/>
      </dsp:nvSpPr>
      <dsp:spPr>
        <a:xfrm>
          <a:off x="371836" y="3352026"/>
          <a:ext cx="676066" cy="6760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02134-C042-4051-A324-E6AD0CC86B8E}">
      <dsp:nvSpPr>
        <dsp:cNvPr id="0" name=""/>
        <dsp:cNvSpPr/>
      </dsp:nvSpPr>
      <dsp:spPr>
        <a:xfrm>
          <a:off x="1419739" y="3075453"/>
          <a:ext cx="5584037" cy="1229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92" tIns="130092" rIns="130092" bIns="1300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DINING POINTS: </a:t>
          </a:r>
          <a:r>
            <a:rPr lang="en-US" sz="1800" kern="1200"/>
            <a:t>Credits that can be used be used at all COF dining facilities also known as DECLINING BALANCE</a:t>
          </a:r>
        </a:p>
      </dsp:txBody>
      <dsp:txXfrm>
        <a:off x="1419739" y="3075453"/>
        <a:ext cx="5584037" cy="1229211"/>
      </dsp:txXfrm>
    </dsp:sp>
    <dsp:sp modelId="{8439C459-FF86-4586-9003-B740EED891CC}">
      <dsp:nvSpPr>
        <dsp:cNvPr id="0" name=""/>
        <dsp:cNvSpPr/>
      </dsp:nvSpPr>
      <dsp:spPr>
        <a:xfrm>
          <a:off x="0" y="4611968"/>
          <a:ext cx="7003777" cy="12292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23488-B234-4A09-BA4E-CB367034BB86}">
      <dsp:nvSpPr>
        <dsp:cNvPr id="0" name=""/>
        <dsp:cNvSpPr/>
      </dsp:nvSpPr>
      <dsp:spPr>
        <a:xfrm>
          <a:off x="371836" y="4888540"/>
          <a:ext cx="676066" cy="6760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FE213-F8E1-4663-9771-D68A1D9D4CDD}">
      <dsp:nvSpPr>
        <dsp:cNvPr id="0" name=""/>
        <dsp:cNvSpPr/>
      </dsp:nvSpPr>
      <dsp:spPr>
        <a:xfrm>
          <a:off x="1419739" y="4611968"/>
          <a:ext cx="5584037" cy="1229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92" tIns="130092" rIns="130092" bIns="13009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MEAL EQUIVELENTS: </a:t>
          </a:r>
          <a:r>
            <a:rPr lang="en-US" sz="1800" kern="1200"/>
            <a:t>Meal swipes can have value at non-AYCTE locations (the value of a swipe may vary by location)</a:t>
          </a:r>
        </a:p>
      </dsp:txBody>
      <dsp:txXfrm>
        <a:off x="1419739" y="4611968"/>
        <a:ext cx="5584037" cy="1229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1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7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5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8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8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8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E2D058D-4AA8-40D5-AADE-9BFE7B4DA7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54"/>
          <a:stretch/>
        </p:blipFill>
        <p:spPr>
          <a:xfrm>
            <a:off x="20" y="10"/>
            <a:ext cx="6095980" cy="6856614"/>
          </a:xfrm>
          <a:prstGeom prst="rect">
            <a:avLst/>
          </a:prstGeom>
        </p:spPr>
      </p:pic>
      <p:pic>
        <p:nvPicPr>
          <p:cNvPr id="4" name="Picture 3" descr="Chefs standing in kitchen of restaurant">
            <a:extLst>
              <a:ext uri="{FF2B5EF4-FFF2-40B4-BE49-F238E27FC236}">
                <a16:creationId xmlns:a16="http://schemas.microsoft.com/office/drawing/2014/main" id="{E723264F-194B-4D08-B1DC-AAEED75D83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22422" b="-1"/>
          <a:stretch/>
        </p:blipFill>
        <p:spPr>
          <a:xfrm>
            <a:off x="6094418" y="10"/>
            <a:ext cx="6097582" cy="6856614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7E0BD6BA-AC5F-41D8-B6B1-5D293D98B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4EB65F9-0754-401F-857A-869F31CF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7EEF00B-092B-4DEB-948D-0128E8A35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1C4BA1-FE28-44DF-B861-63EE49A70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COF Dining at Wentworth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B8D17-227B-40D2-8C21-789B0727A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Appetites Are Welcome!</a:t>
            </a:r>
          </a:p>
        </p:txBody>
      </p:sp>
    </p:spTree>
    <p:extLst>
      <p:ext uri="{BB962C8B-B14F-4D97-AF65-F5344CB8AC3E}">
        <p14:creationId xmlns:p14="http://schemas.microsoft.com/office/powerpoint/2010/main" val="39820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244137-957C-4FD9-8060-C080C882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WIT Dining Plans: Non-Residential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BECFC-F432-42C1-B978-B2480AC6C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These Plans can be used in both AYCTE and Retail locations, but we recommend them for students who live in off-campus apartments or commute.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HUNTINGTON: </a:t>
            </a:r>
            <a:r>
              <a:rPr lang="en-US" sz="1800" dirty="0"/>
              <a:t>55 Anytime Meal Swipes + 100.00 DP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RUGGLES: </a:t>
            </a:r>
            <a:r>
              <a:rPr lang="en-US" sz="1800" dirty="0"/>
              <a:t>30 Anytime Meal Swipes + 50.00 DP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PARKER: </a:t>
            </a:r>
            <a:r>
              <a:rPr lang="en-US" sz="1800" dirty="0"/>
              <a:t>10 Anytime Meal Swipes + 75.00 DP </a:t>
            </a:r>
          </a:p>
        </p:txBody>
      </p:sp>
      <p:pic>
        <p:nvPicPr>
          <p:cNvPr id="6" name="Content Placeholder 5" descr="Group of students working in library">
            <a:extLst>
              <a:ext uri="{FF2B5EF4-FFF2-40B4-BE49-F238E27FC236}">
                <a16:creationId xmlns:a16="http://schemas.microsoft.com/office/drawing/2014/main" id="{2DDD2427-B020-4756-851D-C13A11356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r="23858" b="-2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1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67BC36-B69B-4EF6-9EF6-8D0D1A5D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Dining Plan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9FB56-486F-4A83-B1C8-8E11A507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Students living at Evans Way, Tudbury Hall, or Baker Hall and </a:t>
            </a:r>
            <a:r>
              <a:rPr lang="en-US" sz="1800" b="1"/>
              <a:t>all</a:t>
            </a:r>
            <a:r>
              <a:rPr lang="en-US" sz="1800"/>
              <a:t> First-Year Students can choose from: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Platinum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Gold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Silver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6" name="Content Placeholder 5" descr="Person using tablet">
            <a:extLst>
              <a:ext uri="{FF2B5EF4-FFF2-40B4-BE49-F238E27FC236}">
                <a16:creationId xmlns:a16="http://schemas.microsoft.com/office/drawing/2014/main" id="{65402D78-ACD1-4539-9DB5-0EFD66DB9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7" r="16545" b="-2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44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A161C2-A695-4F96-A945-14E18FD8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Dining Plan Requirements (Cont’d)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C117A-692E-40C2-9BB6-4D0897C55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Students living in other on-campus housing can choose from:</a:t>
            </a:r>
            <a:endParaRPr lang="en-US" sz="180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Platinum Plan</a:t>
            </a:r>
            <a:endParaRPr lang="en-US" sz="1800" b="1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Gold Plan</a:t>
            </a:r>
            <a:endParaRPr lang="en-US" sz="1800" b="1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Silver Plan</a:t>
            </a:r>
            <a:endParaRPr lang="en-US" sz="1800" b="1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Diamond Plan</a:t>
            </a:r>
            <a:endParaRPr lang="en-US" sz="1800" b="1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Ruby Plan</a:t>
            </a:r>
            <a:endParaRPr lang="en-US" sz="1800" b="1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Emerald Plan</a:t>
            </a:r>
            <a:endParaRPr lang="en-US" sz="1800" b="1"/>
          </a:p>
        </p:txBody>
      </p:sp>
      <p:pic>
        <p:nvPicPr>
          <p:cNvPr id="6" name="Content Placeholder 5" descr="Two students walking with books">
            <a:extLst>
              <a:ext uri="{FF2B5EF4-FFF2-40B4-BE49-F238E27FC236}">
                <a16:creationId xmlns:a16="http://schemas.microsoft.com/office/drawing/2014/main" id="{F7C8838A-BFA7-4BFA-92F9-A3DF8FDD6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25890" b="-2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AA49C5-ACB9-41BA-BCEE-950B6737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Dining Plans: </a:t>
            </a:r>
            <a:br>
              <a:rPr lang="en-US" sz="4400" dirty="0"/>
            </a:br>
            <a:r>
              <a:rPr lang="en-US" sz="4400" dirty="0"/>
              <a:t>Door Prices at Beatty Cafe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B2A6E-8DEE-4E6C-9FB1-F140E54B3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0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b="1" dirty="0"/>
              <a:t>CASH / CREDIT / DEBIT AT DOOR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Breakfast: </a:t>
            </a:r>
            <a:r>
              <a:rPr lang="en-US" sz="900"/>
              <a:t>$10.79</a:t>
            </a:r>
            <a:endParaRPr lang="en-US" sz="9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Lunch: $14.09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Dinner: $17.29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b="1" dirty="0"/>
              <a:t>DINING POINTS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Breakfast:  9.50 Points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Lunch:  12.50 Points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Dinner:  15.50 Points</a:t>
            </a:r>
          </a:p>
          <a:p>
            <a:pPr marL="571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i="1" dirty="0"/>
              <a:t>*Prices are subject to change; </a:t>
            </a:r>
          </a:p>
          <a:p>
            <a:pPr marL="571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900" b="1" dirty="0"/>
              <a:t>PLEASE NOTE:  </a:t>
            </a:r>
            <a:r>
              <a:rPr lang="en-US" sz="900" dirty="0"/>
              <a:t>Students with Unlimited Access or available Meal Swipes will not need to use Dining Points to gain access. 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6" name="Content Placeholder 5" descr="A closeup of door handles of glass building doors">
            <a:extLst>
              <a:ext uri="{FF2B5EF4-FFF2-40B4-BE49-F238E27FC236}">
                <a16:creationId xmlns:a16="http://schemas.microsoft.com/office/drawing/2014/main" id="{35EE7AB6-EF81-475B-98D7-D3910D441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3" r="16669" b="-2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AEC565-CCE2-44C1-BCC0-D033C167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What’s Going on at Wentworth?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92F4B4-F255-44C3-BD1B-5463553F7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All-You-Care-To-Eat</a:t>
            </a:r>
            <a:r>
              <a:rPr lang="en-US" sz="1800"/>
              <a:t> @ Beatty Dining Commons!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Leopard Café for those on the Go!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A Dining Program with </a:t>
            </a:r>
            <a:r>
              <a:rPr lang="en-US" sz="1800" b="1"/>
              <a:t>options suited to meet student’s needs</a:t>
            </a:r>
            <a:r>
              <a:rPr lang="en-US" sz="1800"/>
              <a:t>! </a:t>
            </a:r>
          </a:p>
        </p:txBody>
      </p:sp>
      <p:pic>
        <p:nvPicPr>
          <p:cNvPr id="5" name="Content Placeholder 4" descr="People seated on tiered chairs in lecture hall, looking at laptops and notes">
            <a:extLst>
              <a:ext uri="{FF2B5EF4-FFF2-40B4-BE49-F238E27FC236}">
                <a16:creationId xmlns:a16="http://schemas.microsoft.com/office/drawing/2014/main" id="{2351DC7C-EE8F-4095-87D5-BD74F640A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9" r="28183" b="-2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9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B7BDB5-BE0D-446B-AA57-16A1D859E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908FD00-E296-493C-89F7-EE7DB15D2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E9000E1-E55C-4724-B0E8-CC588826F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2A7D6B-1629-49DD-B726-268E3CC9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3352799" cy="55779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Dining Terminology at WIT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EA57573C-0EAD-C507-BFC9-C2FB35803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481953"/>
              </p:ext>
            </p:extLst>
          </p:nvPr>
        </p:nvGraphicFramePr>
        <p:xfrm>
          <a:off x="4807223" y="457200"/>
          <a:ext cx="7003777" cy="584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535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8DC7D5-4DB0-4E25-A4CF-26CFA696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BEATTY DINING COMMONS:</a:t>
            </a:r>
            <a:br>
              <a:rPr lang="en-US" sz="4100"/>
            </a:br>
            <a:r>
              <a:rPr lang="en-US" sz="4100"/>
              <a:t>All-You-Care-To-Eat (AYCTE)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CDC93-B56B-4442-8645-2BF078A6A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Beatty Dining Commons at Wentworth Institute of Technology is the focus of AYCTE.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How Does It Work? It’s Easy!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Your Dining Plan gives you access; come on in and eat what you want. When you’re hungry again, come back and repeat!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Each Meal swipe allows you to enter the facility for one meal period (Breakfast, Lunch and Dinner).</a:t>
            </a:r>
          </a:p>
        </p:txBody>
      </p:sp>
      <p:pic>
        <p:nvPicPr>
          <p:cNvPr id="6" name="Content Placeholder 5" descr="Person eating at food truck">
            <a:extLst>
              <a:ext uri="{FF2B5EF4-FFF2-40B4-BE49-F238E27FC236}">
                <a16:creationId xmlns:a16="http://schemas.microsoft.com/office/drawing/2014/main" id="{86FDF8C7-F1D9-4BB2-A391-54666D2AA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r="24085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9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A4476-A821-4CD2-96B0-8BE5BDF5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342"/>
            <a:ext cx="5035062" cy="2067658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400" dirty="0"/>
            </a:br>
            <a:r>
              <a:rPr lang="en-US" sz="4400"/>
              <a:t>Leopard Café 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1983F-4C65-4F90-92A9-CCC408EBC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71423"/>
            <a:ext cx="5257800" cy="295766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For those on the go, we have Leopard Café - right outside of Beatty. If you need something quick, come on in and get something to help you get to your next destination!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For more information, please visit: https://eatatcof.sodexomyway.com/en-us/categories/wit</a:t>
            </a:r>
          </a:p>
        </p:txBody>
      </p:sp>
      <p:pic>
        <p:nvPicPr>
          <p:cNvPr id="6" name="Content Placeholder 5" descr="Disposable coffee cup on concrete">
            <a:extLst>
              <a:ext uri="{FF2B5EF4-FFF2-40B4-BE49-F238E27FC236}">
                <a16:creationId xmlns:a16="http://schemas.microsoft.com/office/drawing/2014/main" id="{2CA6155B-2B1C-42D0-BA51-6FF36365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4616"/>
          <a:stretch/>
        </p:blipFill>
        <p:spPr>
          <a:xfrm>
            <a:off x="6477000" y="-36760"/>
            <a:ext cx="5722070" cy="3461697"/>
          </a:xfrm>
          <a:prstGeom prst="rect">
            <a:avLst/>
          </a:prstGeom>
        </p:spPr>
      </p:pic>
      <p:pic>
        <p:nvPicPr>
          <p:cNvPr id="5" name="Picture 4" descr="Sandwich wrapped in brown paper">
            <a:extLst>
              <a:ext uri="{FF2B5EF4-FFF2-40B4-BE49-F238E27FC236}">
                <a16:creationId xmlns:a16="http://schemas.microsoft.com/office/drawing/2014/main" id="{85E5B384-8B9C-48F2-83CC-3117D95C2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" b="4627"/>
          <a:stretch/>
        </p:blipFill>
        <p:spPr>
          <a:xfrm>
            <a:off x="6477000" y="3396303"/>
            <a:ext cx="5722070" cy="34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7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D77060-926E-47EB-95A6-34A2509B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WIT Dining Plans: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BF182-D445-4B3D-86F9-30C69AE00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Residential Full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PLATINUM, GOLD, SILVER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Residential Partial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DIAMOND, RUBY, EMERALD,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Non-Residential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HUNTINGTON, RUGGLES, PARKER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Summer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TBA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PLEASE NOTE:</a:t>
            </a:r>
            <a:r>
              <a:rPr lang="en-US" sz="1100" dirty="0"/>
              <a:t> Meal Swipes sunset and renew each semester, Dining Points rollover each semester and expire at the end of the school year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6" name="Content Placeholder 5" descr="Plate of salad, rice, and shrimp">
            <a:extLst>
              <a:ext uri="{FF2B5EF4-FFF2-40B4-BE49-F238E27FC236}">
                <a16:creationId xmlns:a16="http://schemas.microsoft.com/office/drawing/2014/main" id="{ADE14E0C-20B1-4C78-B085-31E6646A6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r="8486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5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D77060-926E-47EB-95A6-34A2509B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WIT Dining Plans:</a:t>
            </a:r>
            <a:br>
              <a:rPr lang="en-US" sz="4400"/>
            </a:br>
            <a:r>
              <a:rPr lang="en-US" sz="4400"/>
              <a:t>Unlimited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BF182-D445-4B3D-86F9-30C69AE00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Unlimited Plan: </a:t>
            </a:r>
            <a:r>
              <a:rPr lang="en-US" sz="1800" b="1"/>
              <a:t>PLATINUM</a:t>
            </a:r>
            <a:r>
              <a:rPr lang="en-US" sz="180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This Plan allows for unlimited access to AYCTE locations and 150 Dining Points (spending power in retail locations).</a:t>
            </a:r>
          </a:p>
        </p:txBody>
      </p:sp>
      <p:pic>
        <p:nvPicPr>
          <p:cNvPr id="6" name="Content Placeholder 5" descr="Cheese and tomato panini">
            <a:extLst>
              <a:ext uri="{FF2B5EF4-FFF2-40B4-BE49-F238E27FC236}">
                <a16:creationId xmlns:a16="http://schemas.microsoft.com/office/drawing/2014/main" id="{ADE14E0C-20B1-4C78-B085-31E6646A6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r="23570" b="-1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9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3353CB-08F8-4BD5-B121-76343A7CD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WIT Dining Plans: Residential Full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A5E37-3BCD-4122-80F3-326B8725B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All Full Plans offer a set block of Meals for AYCTE locations and Points for Retail locations.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GOLD: </a:t>
            </a:r>
            <a:r>
              <a:rPr lang="en-US" sz="1800"/>
              <a:t>225 Meal Swipes &amp; 500 Dining Points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SILVER: </a:t>
            </a:r>
            <a:r>
              <a:rPr lang="en-US" sz="1800"/>
              <a:t>175 Meal Swipes &amp; 700 Dining Points</a:t>
            </a:r>
          </a:p>
        </p:txBody>
      </p:sp>
      <p:pic>
        <p:nvPicPr>
          <p:cNvPr id="6" name="Content Placeholder 5" descr="Vegan tacos">
            <a:extLst>
              <a:ext uri="{FF2B5EF4-FFF2-40B4-BE49-F238E27FC236}">
                <a16:creationId xmlns:a16="http://schemas.microsoft.com/office/drawing/2014/main" id="{08D30E3A-A933-47EB-8905-74E37B971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r="24096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244137-957C-4FD9-8060-C080C882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WIT Dining Plans: Residential Partial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BECFC-F432-42C1-B978-B2480AC6C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24200"/>
            <a:ext cx="5638437" cy="31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Partial Plans can be used in both AYCTE and Retail locations, but we recommend them for students who live in on-campus apartments or commute.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DIAMOND: </a:t>
            </a:r>
            <a:r>
              <a:rPr lang="en-US" sz="1800" dirty="0"/>
              <a:t>1,540 Dining Points</a:t>
            </a:r>
            <a:endParaRPr lang="en-US" sz="18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RUBY: </a:t>
            </a:r>
            <a:r>
              <a:rPr lang="en-US" sz="1800" dirty="0"/>
              <a:t>1,138 Dining Points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EMERALD: </a:t>
            </a:r>
            <a:r>
              <a:rPr lang="en-US" sz="1800" dirty="0"/>
              <a:t>572 Dining Points</a:t>
            </a:r>
          </a:p>
        </p:txBody>
      </p:sp>
      <p:pic>
        <p:nvPicPr>
          <p:cNvPr id="6" name="Content Placeholder 5" descr="Group of smiling young people standing on lawn outside brick building, wearing backpacks and tote bag, holding cellphones">
            <a:extLst>
              <a:ext uri="{FF2B5EF4-FFF2-40B4-BE49-F238E27FC236}">
                <a16:creationId xmlns:a16="http://schemas.microsoft.com/office/drawing/2014/main" id="{2DDD2427-B020-4756-851D-C13A11356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5" r="33670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4214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RegularSeed_2SEEDS">
      <a:dk1>
        <a:srgbClr val="000000"/>
      </a:dk1>
      <a:lt1>
        <a:srgbClr val="FFFFFF"/>
      </a:lt1>
      <a:dk2>
        <a:srgbClr val="412C24"/>
      </a:dk2>
      <a:lt2>
        <a:srgbClr val="E2E7E8"/>
      </a:lt2>
      <a:accent1>
        <a:srgbClr val="B1503B"/>
      </a:accent1>
      <a:accent2>
        <a:srgbClr val="C34D69"/>
      </a:accent2>
      <a:accent3>
        <a:srgbClr val="C3944D"/>
      </a:accent3>
      <a:accent4>
        <a:srgbClr val="3BB193"/>
      </a:accent4>
      <a:accent5>
        <a:srgbClr val="4DB0C3"/>
      </a:accent5>
      <a:accent6>
        <a:srgbClr val="3B6DB1"/>
      </a:accent6>
      <a:hlink>
        <a:srgbClr val="358EA1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626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AvenirNext LT Pro Medium</vt:lpstr>
      <vt:lpstr>Sabon Next LT</vt:lpstr>
      <vt:lpstr>DappledVTI</vt:lpstr>
      <vt:lpstr>COF Dining at Wentworth</vt:lpstr>
      <vt:lpstr>What’s Going on at Wentworth?</vt:lpstr>
      <vt:lpstr>Dining Terminology at WIT</vt:lpstr>
      <vt:lpstr>BEATTY DINING COMMONS: All-You-Care-To-Eat (AYCTE)</vt:lpstr>
      <vt:lpstr> Leopard Café </vt:lpstr>
      <vt:lpstr>WIT Dining Plans:</vt:lpstr>
      <vt:lpstr>WIT Dining Plans: Unlimited</vt:lpstr>
      <vt:lpstr>WIT Dining Plans: Residential Full Plans</vt:lpstr>
      <vt:lpstr>WIT Dining Plans: Residential Partial Plans</vt:lpstr>
      <vt:lpstr>WIT Dining Plans: Non-Residential Plans</vt:lpstr>
      <vt:lpstr>Dining Plan Requirements</vt:lpstr>
      <vt:lpstr>Dining Plan Requirements (Cont’d)</vt:lpstr>
      <vt:lpstr>Dining Plans:  Door Prices at Beatty Cafe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COF Dining at Wentworth</dc:title>
  <dc:creator>Braxton, Corey</dc:creator>
  <cp:lastModifiedBy>Braxton, Corey</cp:lastModifiedBy>
  <cp:revision>5</cp:revision>
  <cp:lastPrinted>2022-02-22T17:03:19Z</cp:lastPrinted>
  <dcterms:created xsi:type="dcterms:W3CDTF">2021-12-14T21:42:01Z</dcterms:created>
  <dcterms:modified xsi:type="dcterms:W3CDTF">2025-06-27T15:01:32Z</dcterms:modified>
</cp:coreProperties>
</file>