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l-Foley, Joe M" userId="17e93c1d-81b1-4218-8649-1bda938d0a21" providerId="ADAL" clId="{C8693293-74F4-4149-B3EE-6BCAF37FC54A}"/>
    <pc:docChg chg="modSld">
      <pc:chgData name="Martel-Foley, Joe M" userId="17e93c1d-81b1-4218-8649-1bda938d0a21" providerId="ADAL" clId="{C8693293-74F4-4149-B3EE-6BCAF37FC54A}" dt="2024-09-30T16:28:12.564" v="214" actId="1076"/>
      <pc:docMkLst>
        <pc:docMk/>
      </pc:docMkLst>
      <pc:sldChg chg="modSp mod">
        <pc:chgData name="Martel-Foley, Joe M" userId="17e93c1d-81b1-4218-8649-1bda938d0a21" providerId="ADAL" clId="{C8693293-74F4-4149-B3EE-6BCAF37FC54A}" dt="2024-09-30T16:28:12.564" v="214" actId="1076"/>
        <pc:sldMkLst>
          <pc:docMk/>
          <pc:sldMk cId="1642731357" sldId="256"/>
        </pc:sldMkLst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9" creationId="{CAFED3AD-3988-42EF-B91C-3C9EDE032F78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10" creationId="{B4B73CDD-5A6A-448C-A273-D872A6629FFD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11" creationId="{BE2C1C51-D2CA-440A-A405-7AD69B8D936C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12" creationId="{CC8A6AD8-8B20-4337-B524-99F85C625BA9}"/>
          </ac:spMkLst>
        </pc:spChg>
        <pc:spChg chg="mod">
          <ac:chgData name="Martel-Foley, Joe M" userId="17e93c1d-81b1-4218-8649-1bda938d0a21" providerId="ADAL" clId="{C8693293-74F4-4149-B3EE-6BCAF37FC54A}" dt="2024-09-30T16:28:01.737" v="213" actId="1076"/>
          <ac:spMkLst>
            <pc:docMk/>
            <pc:sldMk cId="1642731357" sldId="256"/>
            <ac:spMk id="20" creationId="{E1195016-B491-4DD3-A5D3-E79E7EB13B8A}"/>
          </ac:spMkLst>
        </pc:spChg>
        <pc:spChg chg="mod">
          <ac:chgData name="Martel-Foley, Joe M" userId="17e93c1d-81b1-4218-8649-1bda938d0a21" providerId="ADAL" clId="{C8693293-74F4-4149-B3EE-6BCAF37FC54A}" dt="2024-09-30T16:28:01.737" v="213" actId="1076"/>
          <ac:spMkLst>
            <pc:docMk/>
            <pc:sldMk cId="1642731357" sldId="256"/>
            <ac:spMk id="21" creationId="{56970C39-58FA-412F-9815-3B95D6E9B863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22" creationId="{5B203E52-44E9-4C48-92FF-425EFBE5ED8E}"/>
          </ac:spMkLst>
        </pc:spChg>
        <pc:spChg chg="mod">
          <ac:chgData name="Martel-Foley, Joe M" userId="17e93c1d-81b1-4218-8649-1bda938d0a21" providerId="ADAL" clId="{C8693293-74F4-4149-B3EE-6BCAF37FC54A}" dt="2024-09-30T16:28:01.737" v="213" actId="1076"/>
          <ac:spMkLst>
            <pc:docMk/>
            <pc:sldMk cId="1642731357" sldId="256"/>
            <ac:spMk id="27" creationId="{0FD43C5B-41F9-4F07-8666-B06D50F00FBC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31" creationId="{9BD73442-6D41-40F6-9A6B-38B298CF07BF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32" creationId="{D245D164-F408-4F51-A319-B4300B81732E}"/>
          </ac:spMkLst>
        </pc:spChg>
        <pc:spChg chg="mod">
          <ac:chgData name="Martel-Foley, Joe M" userId="17e93c1d-81b1-4218-8649-1bda938d0a21" providerId="ADAL" clId="{C8693293-74F4-4149-B3EE-6BCAF37FC54A}" dt="2024-09-30T16:28:12.564" v="214" actId="1076"/>
          <ac:spMkLst>
            <pc:docMk/>
            <pc:sldMk cId="1642731357" sldId="256"/>
            <ac:spMk id="33" creationId="{282B6F10-8DC4-468F-AC18-753397E9D1FD}"/>
          </ac:spMkLst>
        </pc:spChg>
        <pc:cxnChg chg="mod">
          <ac:chgData name="Martel-Foley, Joe M" userId="17e93c1d-81b1-4218-8649-1bda938d0a21" providerId="ADAL" clId="{C8693293-74F4-4149-B3EE-6BCAF37FC54A}" dt="2024-09-30T16:28:12.564" v="214" actId="1076"/>
          <ac:cxnSpMkLst>
            <pc:docMk/>
            <pc:sldMk cId="1642731357" sldId="256"/>
            <ac:cxnSpMk id="17" creationId="{2DCF0396-B022-4619-B3D0-6BDDD928AE0E}"/>
          </ac:cxnSpMkLst>
        </pc:cxnChg>
        <pc:cxnChg chg="mod">
          <ac:chgData name="Martel-Foley, Joe M" userId="17e93c1d-81b1-4218-8649-1bda938d0a21" providerId="ADAL" clId="{C8693293-74F4-4149-B3EE-6BCAF37FC54A}" dt="2024-09-30T16:28:12.564" v="214" actId="1076"/>
          <ac:cxnSpMkLst>
            <pc:docMk/>
            <pc:sldMk cId="1642731357" sldId="256"/>
            <ac:cxnSpMk id="18" creationId="{9A3E1E54-0B79-4D83-978D-C20807AAB29A}"/>
          </ac:cxnSpMkLst>
        </pc:cxnChg>
        <pc:cxnChg chg="mod">
          <ac:chgData name="Martel-Foley, Joe M" userId="17e93c1d-81b1-4218-8649-1bda938d0a21" providerId="ADAL" clId="{C8693293-74F4-4149-B3EE-6BCAF37FC54A}" dt="2024-09-30T16:28:12.564" v="214" actId="1076"/>
          <ac:cxnSpMkLst>
            <pc:docMk/>
            <pc:sldMk cId="1642731357" sldId="256"/>
            <ac:cxnSpMk id="19" creationId="{E40333DC-416F-4AA0-BB84-CF9519834A0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6A4C-946E-4EA8-949D-CA85C26FD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ED097-9F02-4172-AEC9-96F4517C9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66206-3117-415C-B755-B5E975B84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092D0-94A3-48EF-999A-892F77757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79E05-6EE3-4087-A8C1-47C38F2D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A3C0-973C-4CD5-A8AE-5F9A6980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1666A-42DC-499B-9A30-953A9D593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D5AD1-B88E-4D07-AAB4-48D1A0D7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C1FFF-5021-4324-A005-13B9BA15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1A470-49F6-479A-A8EF-C7C21A837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3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92E43F-C633-410D-A045-04FDCB423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06DE5-982B-49F2-8CAE-6C2FB9BA2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CFA32-D74F-4DCB-8548-DA84F6C8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F4AC1-7709-4CC6-B2CE-DBB53BCD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A2F53-F45E-469E-B866-935DF8FE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C989-221D-41D8-9B6D-26D0B94A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B1465-EB7B-4F0B-AE9F-0D4336860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2FFA1-4BE3-4CBE-8428-9C3B6421C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C89BA-7F42-4E85-8A59-8EFF6491D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A8E9E-8904-43CD-B8FA-FEFF0E16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7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B898-1513-4E75-B391-06BB03FE3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B9686-D933-4788-A76B-284143276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F41B8-B75F-4418-90A0-B49E30576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4B75F-8ACF-4499-9879-17D6FF98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BDCD0-7BB4-4F36-AFA1-91C60162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4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74A0-0DD0-477C-B8E8-ADAC7663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6AFB1-DDE4-4D7B-819F-7676CBA691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6BFDB-ABD0-4FAD-83D0-A82961934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1EBEE-734D-4BE4-A9F4-BA4BD868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9C4D3-F7A3-48F4-9964-BBA7D1139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6E1A6-6D6B-4489-9B37-90402867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5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CC16E-ED9F-4A38-A7E0-CF0F2A273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0ADB1-4361-4699-8B99-CD6C58E4F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C602AF-4315-4A67-8736-B1546D80D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F3F4B3-C42F-4E5A-8F8E-0150146CB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9E49D-8A52-47BF-A65C-21C91245C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B064BB-62C1-45DA-8ABD-AFF8AB5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44741-0385-4437-B9A2-A23828B2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CC268-9CC7-4C30-9EBB-E5D90E4C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8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4531C-91A4-41E3-B1FA-BA2651A0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D7C9D-0221-459E-A380-C741B6F6E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8600C-C9F1-4A17-9D1B-79CE9FBD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BCFB63-8E54-4885-8D6E-E0619670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E56BCD-40CE-4579-AE57-04E4F521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07E647-44E6-4363-9425-A455274F6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9034-BA29-4AC9-AC40-C30044FD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9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20230-F251-45A6-8930-9E566FDF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C863B-302A-457A-835A-B154D6271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95AB3-82B0-486F-8714-0ED2FE9AE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82875-9421-44A4-BA84-CA5288A9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03509-A6E8-411E-9BAB-5BBCD71B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BFA77-7200-4600-83F8-92BBED94C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1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7A29-A90C-43C5-BC03-FADD4777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BAA38-4FA9-4D1E-8DB0-313FC52CE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40E8D-77A0-4947-931D-B72F90DA4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2B818-4786-4C75-BB72-D17C6FB7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17AA0-658D-47DB-B2B6-D35E9AB3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C8F29-A4A4-4858-81A8-F08D4AA6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3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5A941E-6A37-4CAF-B7BE-8A827A7C2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32268-1D9A-47BB-8874-F2102581C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0FCC4-ED09-4DEB-9B18-3BC8A4ADE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F84C9-C657-41D8-9349-139C14B7DD9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7504-FED3-4055-929C-AFAF2763C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08156-D41A-4B0B-89A8-8AACD6386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547A7-0D41-4CFB-8BC4-34558EA4C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7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AFED3AD-3988-42EF-B91C-3C9EDE032F78}"/>
              </a:ext>
            </a:extLst>
          </p:cNvPr>
          <p:cNvSpPr/>
          <p:nvPr/>
        </p:nvSpPr>
        <p:spPr>
          <a:xfrm>
            <a:off x="1555383" y="542755"/>
            <a:ext cx="155448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IBM Plex Sans" panose="020B0503050203000203" pitchFamily="34" charset="0"/>
              </a:rPr>
              <a:t>Academic Policy Subcommittee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4B73CDD-5A6A-448C-A273-D872A6629FFD}"/>
              </a:ext>
            </a:extLst>
          </p:cNvPr>
          <p:cNvSpPr/>
          <p:nvPr/>
        </p:nvSpPr>
        <p:spPr>
          <a:xfrm>
            <a:off x="3977619" y="542755"/>
            <a:ext cx="155448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IBM Plex Sans" panose="020B0503050203000203" pitchFamily="34" charset="0"/>
              </a:rPr>
              <a:t>Senate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E2C1C51-D2CA-440A-A405-7AD69B8D936C}"/>
              </a:ext>
            </a:extLst>
          </p:cNvPr>
          <p:cNvSpPr/>
          <p:nvPr/>
        </p:nvSpPr>
        <p:spPr>
          <a:xfrm>
            <a:off x="6399855" y="542754"/>
            <a:ext cx="155448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IBM Plex Sans" panose="020B0503050203000203" pitchFamily="34" charset="0"/>
              </a:rPr>
              <a:t>Provost’ Office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C8A6AD8-8B20-4337-B524-99F85C625BA9}"/>
              </a:ext>
            </a:extLst>
          </p:cNvPr>
          <p:cNvSpPr/>
          <p:nvPr/>
        </p:nvSpPr>
        <p:spPr>
          <a:xfrm>
            <a:off x="8822093" y="542754"/>
            <a:ext cx="155448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IBM Plex Sans" panose="020B0503050203000203" pitchFamily="34" charset="0"/>
              </a:rPr>
              <a:t>Registrar &amp; Catalog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CF0396-B022-4619-B3D0-6BDDD928AE0E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3109863" y="999955"/>
            <a:ext cx="8677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A3E1E54-0B79-4D83-978D-C20807AAB29A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5532099" y="999954"/>
            <a:ext cx="86775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0333DC-416F-4AA0-BB84-CF9519834A02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>
            <a:off x="7954335" y="999954"/>
            <a:ext cx="867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FD43C5B-41F9-4F07-8666-B06D50F00FBC}"/>
              </a:ext>
            </a:extLst>
          </p:cNvPr>
          <p:cNvSpPr txBox="1"/>
          <p:nvPr/>
        </p:nvSpPr>
        <p:spPr>
          <a:xfrm>
            <a:off x="348224" y="2144693"/>
            <a:ext cx="421178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Policy Review Requests and New Policy Recommendations should be submitted via the catalog OR directly to the Academic Policy Subcommittee of the Faculty Senate.</a:t>
            </a:r>
          </a:p>
          <a:p>
            <a:endParaRPr lang="en-US" sz="1400" dirty="0"/>
          </a:p>
          <a:p>
            <a:r>
              <a:rPr lang="en-US" sz="1400" dirty="0"/>
              <a:t>Co-Chairs (2024-2025)</a:t>
            </a:r>
          </a:p>
          <a:p>
            <a:r>
              <a:rPr lang="en-US" sz="1400" dirty="0"/>
              <a:t>Haifa El-Sadi</a:t>
            </a:r>
          </a:p>
          <a:p>
            <a:r>
              <a:rPr lang="en-US" sz="1400" dirty="0"/>
              <a:t>Mary McCormack</a:t>
            </a:r>
          </a:p>
          <a:p>
            <a:endParaRPr lang="en-US" sz="1400" dirty="0"/>
          </a:p>
          <a:p>
            <a:r>
              <a:rPr lang="en-US" sz="1400" dirty="0"/>
              <a:t>Policy review and intake is focused on preparing language and getting divisional feedback necessary. Divisional feedback can be requested by any committee chair, and is coordinated/documented by the Provost’s Office.</a:t>
            </a:r>
          </a:p>
          <a:p>
            <a:endParaRPr lang="en-US" sz="1400" dirty="0"/>
          </a:p>
          <a:p>
            <a:r>
              <a:rPr lang="en-US" sz="1400" dirty="0"/>
              <a:t>Policies determined to be university policies in scope will follow will follow the process outlined in the Policy on the Development, Management, and Approval of Policies.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BD73442-6D41-40F6-9A6B-38B298CF07BF}"/>
              </a:ext>
            </a:extLst>
          </p:cNvPr>
          <p:cNvSpPr txBox="1"/>
          <p:nvPr/>
        </p:nvSpPr>
        <p:spPr>
          <a:xfrm>
            <a:off x="2239162" y="277287"/>
            <a:ext cx="1367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Recommend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45D164-F408-4F51-A319-B4300B81732E}"/>
              </a:ext>
            </a:extLst>
          </p:cNvPr>
          <p:cNvSpPr txBox="1"/>
          <p:nvPr/>
        </p:nvSpPr>
        <p:spPr>
          <a:xfrm>
            <a:off x="4642210" y="288045"/>
            <a:ext cx="1367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Approve</a:t>
            </a:r>
            <a:endParaRPr lang="en-US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2B6F10-8DC4-468F-AC18-753397E9D1FD}"/>
              </a:ext>
            </a:extLst>
          </p:cNvPr>
          <p:cNvSpPr txBox="1"/>
          <p:nvPr/>
        </p:nvSpPr>
        <p:spPr>
          <a:xfrm>
            <a:off x="7291188" y="281144"/>
            <a:ext cx="1367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Approve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195016-B491-4DD3-A5D3-E79E7EB13B8A}"/>
              </a:ext>
            </a:extLst>
          </p:cNvPr>
          <p:cNvSpPr txBox="1"/>
          <p:nvPr/>
        </p:nvSpPr>
        <p:spPr>
          <a:xfrm>
            <a:off x="5588577" y="2144691"/>
            <a:ext cx="2917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Updates to Process: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Use template for major revisions and reviews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Goal is to help define policy approval and review responsibilities across the institution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Version control – Please incorporate date into filename after each set of revisions at bottom of a document.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Make note of when feedback is solicited from specific offices or divisions.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970C39-58FA-412F-9815-3B95D6E9B863}"/>
              </a:ext>
            </a:extLst>
          </p:cNvPr>
          <p:cNvSpPr txBox="1"/>
          <p:nvPr/>
        </p:nvSpPr>
        <p:spPr>
          <a:xfrm>
            <a:off x="8747278" y="2306120"/>
            <a:ext cx="31236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/>
              <a:t>Major changes and policy reviews should incorporate a task force comprised of a cross institutional group.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Announcement of task force should be sent to the community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All major changes and reviews will incorporate a DEI specific review process and data-informed decision making (i.e. changes to academic honesty policy should rely on feedback on current process, data behind reports etc.)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203E52-44E9-4C48-92FF-425EFBE5ED8E}"/>
              </a:ext>
            </a:extLst>
          </p:cNvPr>
          <p:cNvSpPr txBox="1"/>
          <p:nvPr/>
        </p:nvSpPr>
        <p:spPr>
          <a:xfrm>
            <a:off x="9729250" y="288045"/>
            <a:ext cx="1367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Publish</a:t>
            </a:r>
          </a:p>
        </p:txBody>
      </p:sp>
    </p:spTree>
    <p:extLst>
      <p:ext uri="{BB962C8B-B14F-4D97-AF65-F5344CB8AC3E}">
        <p14:creationId xmlns:p14="http://schemas.microsoft.com/office/powerpoint/2010/main" val="164273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13824</TotalTime>
  <Words>233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IBM Plex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Martel-Foley, Joseph</dc:creator>
  <cp:lastModifiedBy>Martel-Foley, Joe M</cp:lastModifiedBy>
  <cp:revision>2</cp:revision>
  <dcterms:created xsi:type="dcterms:W3CDTF">2022-01-19T13:58:50Z</dcterms:created>
  <dcterms:modified xsi:type="dcterms:W3CDTF">2024-09-30T16:28:17Z</dcterms:modified>
</cp:coreProperties>
</file>