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9" r:id="rId8"/>
    <p:sldId id="261" r:id="rId9"/>
    <p:sldId id="262" r:id="rId10"/>
    <p:sldId id="268" r:id="rId11"/>
    <p:sldId id="263" r:id="rId12"/>
    <p:sldId id="264" r:id="rId13"/>
    <p:sldId id="265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5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9B535E-8690-4160-9834-E8ABB41951B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F25283E-C5B4-4AC0-B91E-92D2DFD0B9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AYCTE: </a:t>
          </a:r>
          <a:r>
            <a:rPr lang="en-US"/>
            <a:t>“All You Care To Eat”</a:t>
          </a:r>
        </a:p>
      </dgm:t>
    </dgm:pt>
    <dgm:pt modelId="{E7CF2C1D-28DE-45C3-8C19-96C1347FFA69}" type="parTrans" cxnId="{9765DD8A-4232-4B12-97CC-9A42D359A68F}">
      <dgm:prSet/>
      <dgm:spPr/>
      <dgm:t>
        <a:bodyPr/>
        <a:lstStyle/>
        <a:p>
          <a:endParaRPr lang="en-US"/>
        </a:p>
      </dgm:t>
    </dgm:pt>
    <dgm:pt modelId="{E1CF7641-1D8C-443C-9951-81EE8262E6E2}" type="sibTrans" cxnId="{9765DD8A-4232-4B12-97CC-9A42D359A68F}">
      <dgm:prSet/>
      <dgm:spPr/>
      <dgm:t>
        <a:bodyPr/>
        <a:lstStyle/>
        <a:p>
          <a:endParaRPr lang="en-US"/>
        </a:p>
      </dgm:t>
    </dgm:pt>
    <dgm:pt modelId="{9AE9954E-9B65-48D8-8538-F18C7642E9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MEAL SWIPES: </a:t>
          </a:r>
          <a:r>
            <a:rPr lang="en-US"/>
            <a:t>Credits that represent one meal / entry to the AYCTE facility also known as BLOCK MEALS. These have value at all locations.</a:t>
          </a:r>
        </a:p>
      </dgm:t>
    </dgm:pt>
    <dgm:pt modelId="{33B89A75-F140-4CDD-8B51-120297C20175}" type="parTrans" cxnId="{D9C61538-09B8-4038-B0BF-25F4864CC936}">
      <dgm:prSet/>
      <dgm:spPr/>
      <dgm:t>
        <a:bodyPr/>
        <a:lstStyle/>
        <a:p>
          <a:endParaRPr lang="en-US"/>
        </a:p>
      </dgm:t>
    </dgm:pt>
    <dgm:pt modelId="{BFE07DC6-2BEE-4599-B576-7FF6603102FF}" type="sibTrans" cxnId="{D9C61538-09B8-4038-B0BF-25F4864CC936}">
      <dgm:prSet/>
      <dgm:spPr/>
      <dgm:t>
        <a:bodyPr/>
        <a:lstStyle/>
        <a:p>
          <a:endParaRPr lang="en-US"/>
        </a:p>
      </dgm:t>
    </dgm:pt>
    <dgm:pt modelId="{DF28EAB7-4AAD-41CF-8686-19B85834F2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DINING POINTS: </a:t>
          </a:r>
          <a:r>
            <a:rPr lang="en-US"/>
            <a:t>Credits that can be used be used at all COF dining facilities also known as DECLINING BALANCE</a:t>
          </a:r>
        </a:p>
      </dgm:t>
    </dgm:pt>
    <dgm:pt modelId="{EC77D9CF-49C8-491A-8FAB-548DE3DFBF22}" type="parTrans" cxnId="{84A88096-778C-4C8E-A43B-4BCEEF24A4F7}">
      <dgm:prSet/>
      <dgm:spPr/>
      <dgm:t>
        <a:bodyPr/>
        <a:lstStyle/>
        <a:p>
          <a:endParaRPr lang="en-US"/>
        </a:p>
      </dgm:t>
    </dgm:pt>
    <dgm:pt modelId="{0859C11D-7BDA-4367-A074-D50CE2701387}" type="sibTrans" cxnId="{84A88096-778C-4C8E-A43B-4BCEEF24A4F7}">
      <dgm:prSet/>
      <dgm:spPr/>
      <dgm:t>
        <a:bodyPr/>
        <a:lstStyle/>
        <a:p>
          <a:endParaRPr lang="en-US"/>
        </a:p>
      </dgm:t>
    </dgm:pt>
    <dgm:pt modelId="{137AE705-EE1A-4752-A4FC-71D3779CF2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MEAL EQUIVELENTS: </a:t>
          </a:r>
          <a:r>
            <a:rPr lang="en-US"/>
            <a:t>Meal swipes can have value at non-AYCTE locations (the value of a swipe may vary by location)</a:t>
          </a:r>
        </a:p>
      </dgm:t>
    </dgm:pt>
    <dgm:pt modelId="{86812CC2-1707-47E4-8360-E21BCCDE9C15}" type="parTrans" cxnId="{18B7B5D7-EC0F-40EE-B1F4-420B3E2A60E0}">
      <dgm:prSet/>
      <dgm:spPr/>
      <dgm:t>
        <a:bodyPr/>
        <a:lstStyle/>
        <a:p>
          <a:endParaRPr lang="en-US"/>
        </a:p>
      </dgm:t>
    </dgm:pt>
    <dgm:pt modelId="{B082CA20-C76F-4780-AB72-4C8D7F936958}" type="sibTrans" cxnId="{18B7B5D7-EC0F-40EE-B1F4-420B3E2A60E0}">
      <dgm:prSet/>
      <dgm:spPr/>
      <dgm:t>
        <a:bodyPr/>
        <a:lstStyle/>
        <a:p>
          <a:endParaRPr lang="en-US"/>
        </a:p>
      </dgm:t>
    </dgm:pt>
    <dgm:pt modelId="{85A887EB-AF73-411E-BF19-184C71426452}" type="pres">
      <dgm:prSet presAssocID="{4C9B535E-8690-4160-9834-E8ABB41951BF}" presName="root" presStyleCnt="0">
        <dgm:presLayoutVars>
          <dgm:dir/>
          <dgm:resizeHandles val="exact"/>
        </dgm:presLayoutVars>
      </dgm:prSet>
      <dgm:spPr/>
    </dgm:pt>
    <dgm:pt modelId="{147C488F-A63D-444D-BAE8-6B10E275F61C}" type="pres">
      <dgm:prSet presAssocID="{9F25283E-C5B4-4AC0-B91E-92D2DFD0B9DF}" presName="compNode" presStyleCnt="0"/>
      <dgm:spPr/>
    </dgm:pt>
    <dgm:pt modelId="{63F6F880-C22A-40E0-9A79-6E8617027BCE}" type="pres">
      <dgm:prSet presAssocID="{9F25283E-C5B4-4AC0-B91E-92D2DFD0B9D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DDA75E99-1D3C-4CCA-A83C-0CDF87706C66}" type="pres">
      <dgm:prSet presAssocID="{9F25283E-C5B4-4AC0-B91E-92D2DFD0B9DF}" presName="spaceRect" presStyleCnt="0"/>
      <dgm:spPr/>
    </dgm:pt>
    <dgm:pt modelId="{D83FDF20-734B-4E5E-919D-33690798C8CE}" type="pres">
      <dgm:prSet presAssocID="{9F25283E-C5B4-4AC0-B91E-92D2DFD0B9DF}" presName="textRect" presStyleLbl="revTx" presStyleIdx="0" presStyleCnt="4">
        <dgm:presLayoutVars>
          <dgm:chMax val="1"/>
          <dgm:chPref val="1"/>
        </dgm:presLayoutVars>
      </dgm:prSet>
      <dgm:spPr/>
    </dgm:pt>
    <dgm:pt modelId="{D7A6FD25-455B-4AD0-90F5-8AA2CFDEEE70}" type="pres">
      <dgm:prSet presAssocID="{E1CF7641-1D8C-443C-9951-81EE8262E6E2}" presName="sibTrans" presStyleCnt="0"/>
      <dgm:spPr/>
    </dgm:pt>
    <dgm:pt modelId="{B70377DC-AAAE-4718-9910-30E4D868D843}" type="pres">
      <dgm:prSet presAssocID="{9AE9954E-9B65-48D8-8538-F18C7642E999}" presName="compNode" presStyleCnt="0"/>
      <dgm:spPr/>
    </dgm:pt>
    <dgm:pt modelId="{65EFF4DF-CE9A-4BF0-B22E-60FEBC54163E}" type="pres">
      <dgm:prSet presAssocID="{9AE9954E-9B65-48D8-8538-F18C7642E99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Eating"/>
        </a:ext>
      </dgm:extLst>
    </dgm:pt>
    <dgm:pt modelId="{985B8DC9-BAA4-494A-B50D-A3F05F78BB96}" type="pres">
      <dgm:prSet presAssocID="{9AE9954E-9B65-48D8-8538-F18C7642E999}" presName="spaceRect" presStyleCnt="0"/>
      <dgm:spPr/>
    </dgm:pt>
    <dgm:pt modelId="{599A408D-161F-44A7-A9D8-A79883ECB791}" type="pres">
      <dgm:prSet presAssocID="{9AE9954E-9B65-48D8-8538-F18C7642E999}" presName="textRect" presStyleLbl="revTx" presStyleIdx="1" presStyleCnt="4">
        <dgm:presLayoutVars>
          <dgm:chMax val="1"/>
          <dgm:chPref val="1"/>
        </dgm:presLayoutVars>
      </dgm:prSet>
      <dgm:spPr/>
    </dgm:pt>
    <dgm:pt modelId="{492A5A0F-08CA-44C2-94D3-50028BCFDC18}" type="pres">
      <dgm:prSet presAssocID="{BFE07DC6-2BEE-4599-B576-7FF6603102FF}" presName="sibTrans" presStyleCnt="0"/>
      <dgm:spPr/>
    </dgm:pt>
    <dgm:pt modelId="{BAD524C5-8386-4A0B-89FD-29D69FB78F4C}" type="pres">
      <dgm:prSet presAssocID="{DF28EAB7-4AAD-41CF-8686-19B85834F201}" presName="compNode" presStyleCnt="0"/>
      <dgm:spPr/>
    </dgm:pt>
    <dgm:pt modelId="{59584E89-2125-4B24-BAA2-9FF31169FE4F}" type="pres">
      <dgm:prSet presAssocID="{DF28EAB7-4AAD-41CF-8686-19B85834F20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7D5DDDEB-8A32-440C-B1C6-DE2F089D64DD}" type="pres">
      <dgm:prSet presAssocID="{DF28EAB7-4AAD-41CF-8686-19B85834F201}" presName="spaceRect" presStyleCnt="0"/>
      <dgm:spPr/>
    </dgm:pt>
    <dgm:pt modelId="{18509C95-0CA0-41F5-87EC-211CA3E5F4D4}" type="pres">
      <dgm:prSet presAssocID="{DF28EAB7-4AAD-41CF-8686-19B85834F201}" presName="textRect" presStyleLbl="revTx" presStyleIdx="2" presStyleCnt="4">
        <dgm:presLayoutVars>
          <dgm:chMax val="1"/>
          <dgm:chPref val="1"/>
        </dgm:presLayoutVars>
      </dgm:prSet>
      <dgm:spPr/>
    </dgm:pt>
    <dgm:pt modelId="{35672530-1A7D-41D4-8483-2C44B37FF9D9}" type="pres">
      <dgm:prSet presAssocID="{0859C11D-7BDA-4367-A074-D50CE2701387}" presName="sibTrans" presStyleCnt="0"/>
      <dgm:spPr/>
    </dgm:pt>
    <dgm:pt modelId="{8473248E-5EA0-4C49-A691-0942D9D1659A}" type="pres">
      <dgm:prSet presAssocID="{137AE705-EE1A-4752-A4FC-71D3779CF27B}" presName="compNode" presStyleCnt="0"/>
      <dgm:spPr/>
    </dgm:pt>
    <dgm:pt modelId="{D0C91D80-5A4D-4A8A-A11C-D4BD1218BD52}" type="pres">
      <dgm:prSet presAssocID="{137AE705-EE1A-4752-A4FC-71D3779CF27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1B240ECA-664F-4096-A7F6-BB4BDD230D9D}" type="pres">
      <dgm:prSet presAssocID="{137AE705-EE1A-4752-A4FC-71D3779CF27B}" presName="spaceRect" presStyleCnt="0"/>
      <dgm:spPr/>
    </dgm:pt>
    <dgm:pt modelId="{C42702A8-9A52-41BE-A6DD-A5949B1ED2FE}" type="pres">
      <dgm:prSet presAssocID="{137AE705-EE1A-4752-A4FC-71D3779CF27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9C61538-09B8-4038-B0BF-25F4864CC936}" srcId="{4C9B535E-8690-4160-9834-E8ABB41951BF}" destId="{9AE9954E-9B65-48D8-8538-F18C7642E999}" srcOrd="1" destOrd="0" parTransId="{33B89A75-F140-4CDD-8B51-120297C20175}" sibTransId="{BFE07DC6-2BEE-4599-B576-7FF6603102FF}"/>
    <dgm:cxn modelId="{FAD3C047-A789-4860-B687-D7FD3A857F4A}" type="presOf" srcId="{DF28EAB7-4AAD-41CF-8686-19B85834F201}" destId="{18509C95-0CA0-41F5-87EC-211CA3E5F4D4}" srcOrd="0" destOrd="0" presId="urn:microsoft.com/office/officeart/2018/2/layout/IconLabelList"/>
    <dgm:cxn modelId="{9CCE986E-F13C-4726-B798-AB113966A5E5}" type="presOf" srcId="{4C9B535E-8690-4160-9834-E8ABB41951BF}" destId="{85A887EB-AF73-411E-BF19-184C71426452}" srcOrd="0" destOrd="0" presId="urn:microsoft.com/office/officeart/2018/2/layout/IconLabelList"/>
    <dgm:cxn modelId="{9765DD8A-4232-4B12-97CC-9A42D359A68F}" srcId="{4C9B535E-8690-4160-9834-E8ABB41951BF}" destId="{9F25283E-C5B4-4AC0-B91E-92D2DFD0B9DF}" srcOrd="0" destOrd="0" parTransId="{E7CF2C1D-28DE-45C3-8C19-96C1347FFA69}" sibTransId="{E1CF7641-1D8C-443C-9951-81EE8262E6E2}"/>
    <dgm:cxn modelId="{BF918192-00A3-4773-9C03-207E02B48FD9}" type="presOf" srcId="{9AE9954E-9B65-48D8-8538-F18C7642E999}" destId="{599A408D-161F-44A7-A9D8-A79883ECB791}" srcOrd="0" destOrd="0" presId="urn:microsoft.com/office/officeart/2018/2/layout/IconLabelList"/>
    <dgm:cxn modelId="{84A88096-778C-4C8E-A43B-4BCEEF24A4F7}" srcId="{4C9B535E-8690-4160-9834-E8ABB41951BF}" destId="{DF28EAB7-4AAD-41CF-8686-19B85834F201}" srcOrd="2" destOrd="0" parTransId="{EC77D9CF-49C8-491A-8FAB-548DE3DFBF22}" sibTransId="{0859C11D-7BDA-4367-A074-D50CE2701387}"/>
    <dgm:cxn modelId="{1134C4A1-A22C-44AF-B404-A7728A7D2922}" type="presOf" srcId="{137AE705-EE1A-4752-A4FC-71D3779CF27B}" destId="{C42702A8-9A52-41BE-A6DD-A5949B1ED2FE}" srcOrd="0" destOrd="0" presId="urn:microsoft.com/office/officeart/2018/2/layout/IconLabelList"/>
    <dgm:cxn modelId="{18B7B5D7-EC0F-40EE-B1F4-420B3E2A60E0}" srcId="{4C9B535E-8690-4160-9834-E8ABB41951BF}" destId="{137AE705-EE1A-4752-A4FC-71D3779CF27B}" srcOrd="3" destOrd="0" parTransId="{86812CC2-1707-47E4-8360-E21BCCDE9C15}" sibTransId="{B082CA20-C76F-4780-AB72-4C8D7F936958}"/>
    <dgm:cxn modelId="{43F680E4-A6F8-4C11-8862-B739119C58BE}" type="presOf" srcId="{9F25283E-C5B4-4AC0-B91E-92D2DFD0B9DF}" destId="{D83FDF20-734B-4E5E-919D-33690798C8CE}" srcOrd="0" destOrd="0" presId="urn:microsoft.com/office/officeart/2018/2/layout/IconLabelList"/>
    <dgm:cxn modelId="{93E197AD-F6C8-45F7-B728-ED1A7DA8B415}" type="presParOf" srcId="{85A887EB-AF73-411E-BF19-184C71426452}" destId="{147C488F-A63D-444D-BAE8-6B10E275F61C}" srcOrd="0" destOrd="0" presId="urn:microsoft.com/office/officeart/2018/2/layout/IconLabelList"/>
    <dgm:cxn modelId="{94EA92F9-EEDB-45C6-AA77-BA4BECD2692A}" type="presParOf" srcId="{147C488F-A63D-444D-BAE8-6B10E275F61C}" destId="{63F6F880-C22A-40E0-9A79-6E8617027BCE}" srcOrd="0" destOrd="0" presId="urn:microsoft.com/office/officeart/2018/2/layout/IconLabelList"/>
    <dgm:cxn modelId="{DC7F7E48-4888-4415-9584-D27EA551C006}" type="presParOf" srcId="{147C488F-A63D-444D-BAE8-6B10E275F61C}" destId="{DDA75E99-1D3C-4CCA-A83C-0CDF87706C66}" srcOrd="1" destOrd="0" presId="urn:microsoft.com/office/officeart/2018/2/layout/IconLabelList"/>
    <dgm:cxn modelId="{72B1B94D-A54A-470D-B5E0-5EBB85D83AEB}" type="presParOf" srcId="{147C488F-A63D-444D-BAE8-6B10E275F61C}" destId="{D83FDF20-734B-4E5E-919D-33690798C8CE}" srcOrd="2" destOrd="0" presId="urn:microsoft.com/office/officeart/2018/2/layout/IconLabelList"/>
    <dgm:cxn modelId="{F408B0EB-D76D-40CE-9E6F-F9898395715A}" type="presParOf" srcId="{85A887EB-AF73-411E-BF19-184C71426452}" destId="{D7A6FD25-455B-4AD0-90F5-8AA2CFDEEE70}" srcOrd="1" destOrd="0" presId="urn:microsoft.com/office/officeart/2018/2/layout/IconLabelList"/>
    <dgm:cxn modelId="{2855AC1E-67BD-4B1D-9A03-A649D1D97566}" type="presParOf" srcId="{85A887EB-AF73-411E-BF19-184C71426452}" destId="{B70377DC-AAAE-4718-9910-30E4D868D843}" srcOrd="2" destOrd="0" presId="urn:microsoft.com/office/officeart/2018/2/layout/IconLabelList"/>
    <dgm:cxn modelId="{18B7E883-3A2C-469D-A909-176026F06B77}" type="presParOf" srcId="{B70377DC-AAAE-4718-9910-30E4D868D843}" destId="{65EFF4DF-CE9A-4BF0-B22E-60FEBC54163E}" srcOrd="0" destOrd="0" presId="urn:microsoft.com/office/officeart/2018/2/layout/IconLabelList"/>
    <dgm:cxn modelId="{BC16E622-3B56-416C-BA2A-E82465B13449}" type="presParOf" srcId="{B70377DC-AAAE-4718-9910-30E4D868D843}" destId="{985B8DC9-BAA4-494A-B50D-A3F05F78BB96}" srcOrd="1" destOrd="0" presId="urn:microsoft.com/office/officeart/2018/2/layout/IconLabelList"/>
    <dgm:cxn modelId="{6FD40A95-A780-4377-86EE-732754A45A4B}" type="presParOf" srcId="{B70377DC-AAAE-4718-9910-30E4D868D843}" destId="{599A408D-161F-44A7-A9D8-A79883ECB791}" srcOrd="2" destOrd="0" presId="urn:microsoft.com/office/officeart/2018/2/layout/IconLabelList"/>
    <dgm:cxn modelId="{36FF3283-EDC7-456E-BC98-8C0620F57E8D}" type="presParOf" srcId="{85A887EB-AF73-411E-BF19-184C71426452}" destId="{492A5A0F-08CA-44C2-94D3-50028BCFDC18}" srcOrd="3" destOrd="0" presId="urn:microsoft.com/office/officeart/2018/2/layout/IconLabelList"/>
    <dgm:cxn modelId="{A9275703-E473-4A6D-941C-30E75C03080B}" type="presParOf" srcId="{85A887EB-AF73-411E-BF19-184C71426452}" destId="{BAD524C5-8386-4A0B-89FD-29D69FB78F4C}" srcOrd="4" destOrd="0" presId="urn:microsoft.com/office/officeart/2018/2/layout/IconLabelList"/>
    <dgm:cxn modelId="{50C0D43A-7D3D-4383-8BB4-D9D0ACB5FCE1}" type="presParOf" srcId="{BAD524C5-8386-4A0B-89FD-29D69FB78F4C}" destId="{59584E89-2125-4B24-BAA2-9FF31169FE4F}" srcOrd="0" destOrd="0" presId="urn:microsoft.com/office/officeart/2018/2/layout/IconLabelList"/>
    <dgm:cxn modelId="{6308F4A0-29A3-4959-9217-FF804FE5300E}" type="presParOf" srcId="{BAD524C5-8386-4A0B-89FD-29D69FB78F4C}" destId="{7D5DDDEB-8A32-440C-B1C6-DE2F089D64DD}" srcOrd="1" destOrd="0" presId="urn:microsoft.com/office/officeart/2018/2/layout/IconLabelList"/>
    <dgm:cxn modelId="{EF005C74-55D0-4CB3-BAB0-57FC2E97A3E2}" type="presParOf" srcId="{BAD524C5-8386-4A0B-89FD-29D69FB78F4C}" destId="{18509C95-0CA0-41F5-87EC-211CA3E5F4D4}" srcOrd="2" destOrd="0" presId="urn:microsoft.com/office/officeart/2018/2/layout/IconLabelList"/>
    <dgm:cxn modelId="{C602739B-CDF8-4A06-A12A-C4311B03E9CF}" type="presParOf" srcId="{85A887EB-AF73-411E-BF19-184C71426452}" destId="{35672530-1A7D-41D4-8483-2C44B37FF9D9}" srcOrd="5" destOrd="0" presId="urn:microsoft.com/office/officeart/2018/2/layout/IconLabelList"/>
    <dgm:cxn modelId="{3F29B9D5-4B92-442D-B45E-E1A82072E29D}" type="presParOf" srcId="{85A887EB-AF73-411E-BF19-184C71426452}" destId="{8473248E-5EA0-4C49-A691-0942D9D1659A}" srcOrd="6" destOrd="0" presId="urn:microsoft.com/office/officeart/2018/2/layout/IconLabelList"/>
    <dgm:cxn modelId="{4DC5A646-A22A-4389-836D-7C0A630FC07A}" type="presParOf" srcId="{8473248E-5EA0-4C49-A691-0942D9D1659A}" destId="{D0C91D80-5A4D-4A8A-A11C-D4BD1218BD52}" srcOrd="0" destOrd="0" presId="urn:microsoft.com/office/officeart/2018/2/layout/IconLabelList"/>
    <dgm:cxn modelId="{795798C4-DD55-479C-B1D7-38CDEC932F09}" type="presParOf" srcId="{8473248E-5EA0-4C49-A691-0942D9D1659A}" destId="{1B240ECA-664F-4096-A7F6-BB4BDD230D9D}" srcOrd="1" destOrd="0" presId="urn:microsoft.com/office/officeart/2018/2/layout/IconLabelList"/>
    <dgm:cxn modelId="{891B3D0E-9D11-4B41-8B1A-181219D1CC89}" type="presParOf" srcId="{8473248E-5EA0-4C49-A691-0942D9D1659A}" destId="{C42702A8-9A52-41BE-A6DD-A5949B1ED2F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6F880-C22A-40E0-9A79-6E8617027BCE}">
      <dsp:nvSpPr>
        <dsp:cNvPr id="0" name=""/>
        <dsp:cNvSpPr/>
      </dsp:nvSpPr>
      <dsp:spPr>
        <a:xfrm>
          <a:off x="767821" y="378140"/>
          <a:ext cx="1132864" cy="11328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FDF20-734B-4E5E-919D-33690798C8CE}">
      <dsp:nvSpPr>
        <dsp:cNvPr id="0" name=""/>
        <dsp:cNvSpPr/>
      </dsp:nvSpPr>
      <dsp:spPr>
        <a:xfrm>
          <a:off x="75515" y="1858144"/>
          <a:ext cx="25174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AYCTE: </a:t>
          </a:r>
          <a:r>
            <a:rPr lang="en-US" sz="1100" kern="1200"/>
            <a:t>“All You Care To Eat”</a:t>
          </a:r>
        </a:p>
      </dsp:txBody>
      <dsp:txXfrm>
        <a:off x="75515" y="1858144"/>
        <a:ext cx="2517476" cy="720000"/>
      </dsp:txXfrm>
    </dsp:sp>
    <dsp:sp modelId="{65EFF4DF-CE9A-4BF0-B22E-60FEBC54163E}">
      <dsp:nvSpPr>
        <dsp:cNvPr id="0" name=""/>
        <dsp:cNvSpPr/>
      </dsp:nvSpPr>
      <dsp:spPr>
        <a:xfrm>
          <a:off x="3725856" y="378140"/>
          <a:ext cx="1132864" cy="11328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A408D-161F-44A7-A9D8-A79883ECB791}">
      <dsp:nvSpPr>
        <dsp:cNvPr id="0" name=""/>
        <dsp:cNvSpPr/>
      </dsp:nvSpPr>
      <dsp:spPr>
        <a:xfrm>
          <a:off x="3033550" y="1858144"/>
          <a:ext cx="25174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MEAL SWIPES: </a:t>
          </a:r>
          <a:r>
            <a:rPr lang="en-US" sz="1100" kern="1200"/>
            <a:t>Credits that represent one meal / entry to the AYCTE facility also known as BLOCK MEALS. These have value at all locations.</a:t>
          </a:r>
        </a:p>
      </dsp:txBody>
      <dsp:txXfrm>
        <a:off x="3033550" y="1858144"/>
        <a:ext cx="2517476" cy="720000"/>
      </dsp:txXfrm>
    </dsp:sp>
    <dsp:sp modelId="{59584E89-2125-4B24-BAA2-9FF31169FE4F}">
      <dsp:nvSpPr>
        <dsp:cNvPr id="0" name=""/>
        <dsp:cNvSpPr/>
      </dsp:nvSpPr>
      <dsp:spPr>
        <a:xfrm>
          <a:off x="767821" y="3207513"/>
          <a:ext cx="1132864" cy="11328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09C95-0CA0-41F5-87EC-211CA3E5F4D4}">
      <dsp:nvSpPr>
        <dsp:cNvPr id="0" name=""/>
        <dsp:cNvSpPr/>
      </dsp:nvSpPr>
      <dsp:spPr>
        <a:xfrm>
          <a:off x="75515" y="4687517"/>
          <a:ext cx="25174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DINING POINTS: </a:t>
          </a:r>
          <a:r>
            <a:rPr lang="en-US" sz="1100" kern="1200"/>
            <a:t>Credits that can be used be used at all COF dining facilities also known as DECLINING BALANCE</a:t>
          </a:r>
        </a:p>
      </dsp:txBody>
      <dsp:txXfrm>
        <a:off x="75515" y="4687517"/>
        <a:ext cx="2517476" cy="720000"/>
      </dsp:txXfrm>
    </dsp:sp>
    <dsp:sp modelId="{D0C91D80-5A4D-4A8A-A11C-D4BD1218BD52}">
      <dsp:nvSpPr>
        <dsp:cNvPr id="0" name=""/>
        <dsp:cNvSpPr/>
      </dsp:nvSpPr>
      <dsp:spPr>
        <a:xfrm>
          <a:off x="3725856" y="3207513"/>
          <a:ext cx="1132864" cy="11328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702A8-9A52-41BE-A6DD-A5949B1ED2FE}">
      <dsp:nvSpPr>
        <dsp:cNvPr id="0" name=""/>
        <dsp:cNvSpPr/>
      </dsp:nvSpPr>
      <dsp:spPr>
        <a:xfrm>
          <a:off x="3033550" y="4687517"/>
          <a:ext cx="251747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MEAL EQUIVELENTS: </a:t>
          </a:r>
          <a:r>
            <a:rPr lang="en-US" sz="1100" kern="1200"/>
            <a:t>Meal swipes can have value at non-AYCTE locations (the value of a swipe may vary by location)</a:t>
          </a:r>
        </a:p>
      </dsp:txBody>
      <dsp:txXfrm>
        <a:off x="3033550" y="4687517"/>
        <a:ext cx="251747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1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1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7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5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8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8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8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ublicdomainpictures.net/en/view-image.php?image=229569&amp;picture=new-york-city-streets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ixnio.com/food-and-drink/focusing-on-the-lunch-line-operated-by-cafeteria-custodians" TargetMode="Externa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Grilled meat and vegetables on rustic wooden table">
            <a:extLst>
              <a:ext uri="{FF2B5EF4-FFF2-40B4-BE49-F238E27FC236}">
                <a16:creationId xmlns:a16="http://schemas.microsoft.com/office/drawing/2014/main" id="{E723264F-194B-4D08-B1DC-AAEED75D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 b="7863"/>
          <a:stretch/>
        </p:blipFill>
        <p:spPr>
          <a:xfrm>
            <a:off x="20" y="-9321"/>
            <a:ext cx="12191980" cy="6856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DAD761-2CF4-463A-AD87-1D4E8549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DF7D3C-2892-4632-9E66-4D1E023A0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2FAD08-001D-4400-AF80-51C864EF7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1C4BA1-FE28-44DF-B861-63EE49A70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520" y="3292152"/>
            <a:ext cx="6847995" cy="2608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dirty="0">
                <a:solidFill>
                  <a:srgbClr val="FFFFFF"/>
                </a:solidFill>
              </a:rPr>
              <a:t>COF Dining at Wentworth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B8D17-227B-40D2-8C21-789B0727A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70" y="5899049"/>
            <a:ext cx="7583133" cy="744905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FFFFF"/>
                </a:solidFill>
              </a:rPr>
              <a:t>Good Food; Good Experiences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E2D058D-4AA8-40D5-AADE-9BFE7B4DA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856" y="3485998"/>
            <a:ext cx="2840131" cy="33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244137-957C-4FD9-8060-C080C882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780314" cy="2461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/>
              <a:t>WIT Dining Plans: Non-Residential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BECFC-F432-42C1-B978-B2480AC6C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198" y="2982897"/>
            <a:ext cx="6355076" cy="27825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These Plans can be used in both AYCTE and Retail locations, but we recommend them for students who live in off-campus apartments or commute.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b="1"/>
              <a:t>HUNTINGTON: </a:t>
            </a:r>
            <a:r>
              <a:rPr lang="en-US" sz="1800"/>
              <a:t>50 Anytime Meal Swipes + 100.00 DP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b="1"/>
              <a:t>RUGGLES: </a:t>
            </a:r>
            <a:r>
              <a:rPr lang="en-US" sz="1800"/>
              <a:t>25 Anytime Meal Swipes + 50.00 DP 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b="1"/>
              <a:t>PARKER: </a:t>
            </a:r>
            <a:r>
              <a:rPr lang="en-US" sz="1800"/>
              <a:t>5 Anytime Meal Swipes + 75.00 DP 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DD2427-B020-4756-851D-C13A11356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089" r="24089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1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67BC36-B69B-4EF6-9EF6-8D0D1A5D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Dining Plan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9FB56-486F-4A83-B1C8-8E11A507E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Students living at Evans Way, Tudbury Hall, or Baker Hall and </a:t>
            </a:r>
            <a:r>
              <a:rPr lang="en-US" sz="1800" b="1"/>
              <a:t>all</a:t>
            </a:r>
            <a:r>
              <a:rPr lang="en-US" sz="1800"/>
              <a:t> First-Year Students can choose from: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Platinum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Gold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Silver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6" name="Content Placeholder 5" descr="Person using tablet">
            <a:extLst>
              <a:ext uri="{FF2B5EF4-FFF2-40B4-BE49-F238E27FC236}">
                <a16:creationId xmlns:a16="http://schemas.microsoft.com/office/drawing/2014/main" id="{65402D78-ACD1-4539-9DB5-0EFD66DB9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r="-2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44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A161C2-A695-4F96-A945-14E18FD8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Dining Plan Requirements (Cont’d)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C117A-692E-40C2-9BB6-4D0897C55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Students living in other on-campus housing can choose from: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Platinum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Gold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Silver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Diamond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Ruby Plan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Emerald Plan</a:t>
            </a:r>
          </a:p>
        </p:txBody>
      </p:sp>
      <p:pic>
        <p:nvPicPr>
          <p:cNvPr id="6" name="Content Placeholder 5" descr="Students in lecture hall">
            <a:extLst>
              <a:ext uri="{FF2B5EF4-FFF2-40B4-BE49-F238E27FC236}">
                <a16:creationId xmlns:a16="http://schemas.microsoft.com/office/drawing/2014/main" id="{F7C8838A-BFA7-4BFA-92F9-A3DF8FDD6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r="1851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8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AA49C5-ACB9-41BA-BCEE-950B6737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Dining Plans: </a:t>
            </a:r>
            <a:br>
              <a:rPr lang="en-US" sz="4400" dirty="0"/>
            </a:br>
            <a:r>
              <a:rPr lang="en-US" sz="4400" dirty="0"/>
              <a:t>Door Prices at Beatty Cafe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B2A6E-8DEE-4E6C-9FB1-F140E54B3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700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b="1" dirty="0"/>
              <a:t>CASH / CREDIT / DEBIT AT DOOR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Breakfast: $10.79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Lunch: $14.09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Dinner: $17.29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b="1" dirty="0"/>
              <a:t>DINING POINTS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Breakfast:  9.50 Points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Lunch:  12.50 Points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dirty="0"/>
              <a:t>Dinner</a:t>
            </a:r>
            <a:r>
              <a:rPr lang="en-US" sz="750"/>
              <a:t>:  15.50 </a:t>
            </a:r>
            <a:r>
              <a:rPr lang="en-US" sz="750" dirty="0"/>
              <a:t>Points</a:t>
            </a:r>
          </a:p>
          <a:p>
            <a:pPr marL="571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i="1" dirty="0"/>
              <a:t>*Prices are subject to change; </a:t>
            </a:r>
          </a:p>
          <a:p>
            <a:pPr marL="571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750" b="1" dirty="0"/>
              <a:t>PLEASE NOTE:  </a:t>
            </a:r>
            <a:r>
              <a:rPr lang="en-US" sz="750" dirty="0"/>
              <a:t>Students with Unlimited Access or available Meal Swipes will not need to use Dining Points to gain access. </a:t>
            </a:r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28575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700" dirty="0"/>
          </a:p>
        </p:txBody>
      </p:sp>
      <p:pic>
        <p:nvPicPr>
          <p:cNvPr id="6" name="Content Placeholder 5" descr="A closeup of door handles of glass building doors">
            <a:extLst>
              <a:ext uri="{FF2B5EF4-FFF2-40B4-BE49-F238E27FC236}">
                <a16:creationId xmlns:a16="http://schemas.microsoft.com/office/drawing/2014/main" id="{35EE7AB6-EF81-475B-98D7-D3910D441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r="-2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0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4C2BF05-856A-4AB0-B6F0-8B3BE0400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5C2899-2E0D-42CC-9419-7B586A076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230FD5F-23AA-4F3B-9ADF-D4717AC18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A75D7EA-FD3D-4DFF-9B32-9B6F8D7D0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AEC565-CCE2-44C1-BCC0-D033C167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5334000" cy="2831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What’s Going on at Wentworth?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92F4B4-F255-44C3-BD1B-5463553F7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429000"/>
            <a:ext cx="5333657" cy="258561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All-You-Care-To-Eat</a:t>
            </a:r>
            <a:r>
              <a:rPr lang="en-US" sz="1800"/>
              <a:t> @ Beatty Dining Commons!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Leopard Café for those on the Go!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A Dining Program with </a:t>
            </a:r>
            <a:r>
              <a:rPr lang="en-US" sz="1800" b="1"/>
              <a:t>options suited to meet student’s needs</a:t>
            </a:r>
            <a:r>
              <a:rPr lang="en-US" sz="1800"/>
              <a:t>! </a:t>
            </a:r>
          </a:p>
        </p:txBody>
      </p:sp>
      <p:pic>
        <p:nvPicPr>
          <p:cNvPr id="5" name="Content Placeholder 4" descr="Question mark against red wall">
            <a:extLst>
              <a:ext uri="{FF2B5EF4-FFF2-40B4-BE49-F238E27FC236}">
                <a16:creationId xmlns:a16="http://schemas.microsoft.com/office/drawing/2014/main" id="{2351DC7C-EE8F-4095-87D5-BD74F640A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7" r="1" b="1"/>
          <a:stretch/>
        </p:blipFill>
        <p:spPr>
          <a:xfrm>
            <a:off x="6626806" y="1019556"/>
            <a:ext cx="4817466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9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1D96BF-0605-446D-9590-F9A64BF8E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048" y="1"/>
            <a:ext cx="5236971" cy="6858000"/>
            <a:chOff x="20829" y="1"/>
            <a:chExt cx="5236971" cy="68579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79C2449-D531-4936-82F1-C560A1281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881F028-6F1E-42D8-B367-94F963C44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2A7D6B-1629-49DD-B726-268E3CC9D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59813"/>
            <a:ext cx="4876800" cy="55779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Dining Terminology at WIT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EA57573C-0EAD-C507-BFC9-C2FB35803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179001"/>
              </p:ext>
            </p:extLst>
          </p:nvPr>
        </p:nvGraphicFramePr>
        <p:xfrm>
          <a:off x="6184458" y="343433"/>
          <a:ext cx="5626542" cy="5785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535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8DC7D5-4DB0-4E25-A4CF-26CFA696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BEATTY DINING COMMONS:</a:t>
            </a:r>
            <a:br>
              <a:rPr lang="en-US" sz="4400"/>
            </a:br>
            <a:r>
              <a:rPr lang="en-US" sz="4400"/>
              <a:t>All-You-Care-To-Eat (AYCTE)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CDC93-B56B-4442-8645-2BF078A6A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Beatty Dining Commons at Wentworth Institute of Technology is the focus of AYCTE.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How Does It Work? It’s Easy!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Your Dining Plan gives you access; come on in and eat what you want. When you’re hungry again, come back and repeat!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Each Meal swipe allows you to enter the facility for one meal period (Breakfast, Lunch and Dinner).</a:t>
            </a:r>
          </a:p>
        </p:txBody>
      </p:sp>
      <p:pic>
        <p:nvPicPr>
          <p:cNvPr id="6" name="Content Placeholder 5" descr="A closeup of door handles of glass building doors">
            <a:extLst>
              <a:ext uri="{FF2B5EF4-FFF2-40B4-BE49-F238E27FC236}">
                <a16:creationId xmlns:a16="http://schemas.microsoft.com/office/drawing/2014/main" id="{86FDF8C7-F1D9-4BB2-A391-54666D2AA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r="-2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A8C81AE-8F0D-49F3-9FB4-334B0DCDF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A4476-A821-4CD2-96B0-8BE5BDF5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342"/>
            <a:ext cx="5035062" cy="2067658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400" dirty="0"/>
            </a:br>
            <a:r>
              <a:rPr lang="en-US" sz="4400"/>
              <a:t>Leopard Café 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1983F-4C65-4F90-92A9-CCC408EBC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171423"/>
            <a:ext cx="5257800" cy="295766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For those on the go, we have Leopard Café - right outside of Beatty. If you need something quick, come on in and get something to help you get to your next destination!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For more information, please visit: https://eatatcof.sodexomyway.com/en-us/categories/wit</a:t>
            </a:r>
          </a:p>
        </p:txBody>
      </p:sp>
      <p:pic>
        <p:nvPicPr>
          <p:cNvPr id="6" name="Content Placeholder 5" descr="Tray of takeaway coffees">
            <a:extLst>
              <a:ext uri="{FF2B5EF4-FFF2-40B4-BE49-F238E27FC236}">
                <a16:creationId xmlns:a16="http://schemas.microsoft.com/office/drawing/2014/main" id="{2CA6155B-2B1C-42D0-BA51-6FF36365E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r="-1" b="4326"/>
          <a:stretch/>
        </p:blipFill>
        <p:spPr>
          <a:xfrm>
            <a:off x="6477000" y="-36760"/>
            <a:ext cx="5722070" cy="3461697"/>
          </a:xfrm>
          <a:prstGeom prst="rect">
            <a:avLst/>
          </a:prstGeom>
        </p:spPr>
      </p:pic>
      <p:pic>
        <p:nvPicPr>
          <p:cNvPr id="5" name="Picture 4" descr="Close-up of bagel sandwich in wrapper">
            <a:extLst>
              <a:ext uri="{FF2B5EF4-FFF2-40B4-BE49-F238E27FC236}">
                <a16:creationId xmlns:a16="http://schemas.microsoft.com/office/drawing/2014/main" id="{85E5B384-8B9C-48F2-83CC-3117D95C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r="-1" b="-1"/>
          <a:stretch/>
        </p:blipFill>
        <p:spPr>
          <a:xfrm>
            <a:off x="6477000" y="3396303"/>
            <a:ext cx="5722070" cy="34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7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D77060-926E-47EB-95A6-34A2509B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BF182-D445-4B3D-86F9-30C69AE00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Residential Full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PLATINUM, GOLD, SILVER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Residential Partial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DIAMOND, RUBY, EMERALD,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Non-Residential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HUNTINGTON, RUGGLES, PARKER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Summer Plans: 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dirty="0"/>
              <a:t>TBA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b="1" dirty="0"/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100" b="1" dirty="0"/>
              <a:t>PLEASE NOTE:</a:t>
            </a:r>
            <a:r>
              <a:rPr lang="en-US" sz="1100" dirty="0"/>
              <a:t> Meal Swipes sunset and renew each semester, Dining Points rollover each semester and expire at the end of the school year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E14E0C-20B1-4C78-B085-31E6646A6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432" r="-4" b="-4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5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D77060-926E-47EB-95A6-34A2509BD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WIT Dining Plans:</a:t>
            </a:r>
            <a:br>
              <a:rPr lang="en-US" sz="4400"/>
            </a:br>
            <a:r>
              <a:rPr lang="en-US" sz="4400"/>
              <a:t>Unlimited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BF182-D445-4B3D-86F9-30C69AE00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Unlimited Plan: </a:t>
            </a:r>
            <a:r>
              <a:rPr lang="en-US" sz="1800" b="1"/>
              <a:t>PLATINUM</a:t>
            </a:r>
            <a:r>
              <a:rPr lang="en-US" sz="180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This Plan allows for unlimited access to AYCTE locations and 150 Dining Points (spending power in retail locations).</a:t>
            </a:r>
          </a:p>
        </p:txBody>
      </p:sp>
      <p:pic>
        <p:nvPicPr>
          <p:cNvPr id="6" name="Content Placeholder 5" descr="Cheese and tomato panini">
            <a:extLst>
              <a:ext uri="{FF2B5EF4-FFF2-40B4-BE49-F238E27FC236}">
                <a16:creationId xmlns:a16="http://schemas.microsoft.com/office/drawing/2014/main" id="{ADE14E0C-20B1-4C78-B085-31E6646A6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2158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98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3353CB-08F8-4BD5-B121-76343A7CD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/>
              <a:t>WIT Dining Plans: Residential Full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A5E37-3BCD-4122-80F3-326B8725B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All Full Plans offer a set block of Meals for AYCTE locations and Points for Retail locations.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GOLD: </a:t>
            </a:r>
            <a:r>
              <a:rPr lang="en-US" sz="1800"/>
              <a:t>225 Meal Swipes &amp; 500 Dining Points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/>
              <a:t>SILVER: </a:t>
            </a:r>
            <a:r>
              <a:rPr lang="en-US" sz="1800"/>
              <a:t>175 Meal Swipes &amp; 700 Dining Points</a:t>
            </a:r>
          </a:p>
        </p:txBody>
      </p:sp>
      <p:pic>
        <p:nvPicPr>
          <p:cNvPr id="6" name="Content Placeholder 5" descr="Person holding cellphone to take photo of food bowls, cups of coffee, croissants, napkins, and cutlery on wood table">
            <a:extLst>
              <a:ext uri="{FF2B5EF4-FFF2-40B4-BE49-F238E27FC236}">
                <a16:creationId xmlns:a16="http://schemas.microsoft.com/office/drawing/2014/main" id="{08D30E3A-A933-47EB-8905-74E37B971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3941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89A2D2-B3AA-488C-B20E-15DBB975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C8EAD1A-FDD8-42C1-BC99-CCB0CC628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897C8CE-9AE7-4BB3-B76A-13264EA7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244137-957C-4FD9-8060-C080C882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39"/>
            <a:ext cx="10606072" cy="19008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/>
              <a:t>WIT Dining Plans: Residential Partial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BECFC-F432-42C1-B978-B2480AC6C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90802"/>
            <a:ext cx="4647901" cy="342381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Partial Plans can be used in both AYCTE and Retail locations, but we recommend them for students who live in on-campus apartments or commute.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DIAMOND: </a:t>
            </a:r>
            <a:r>
              <a:rPr lang="en-US" sz="1800" dirty="0"/>
              <a:t>1,500 Dining Points</a:t>
            </a:r>
            <a:endParaRPr lang="en-US" sz="1800" b="1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RUBY</a:t>
            </a:r>
            <a:r>
              <a:rPr lang="en-US" sz="1800" b="1"/>
              <a:t>: </a:t>
            </a:r>
            <a:r>
              <a:rPr lang="en-US" sz="1800"/>
              <a:t>1,050 </a:t>
            </a:r>
            <a:r>
              <a:rPr lang="en-US" sz="1800" dirty="0"/>
              <a:t>Dining Points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EMERALD: </a:t>
            </a:r>
            <a:r>
              <a:rPr lang="en-US" sz="1800" dirty="0"/>
              <a:t>525 Dining Points</a:t>
            </a:r>
          </a:p>
        </p:txBody>
      </p:sp>
      <p:pic>
        <p:nvPicPr>
          <p:cNvPr id="6" name="Content Placeholder 5" descr="Homemade pumpkin muffins">
            <a:extLst>
              <a:ext uri="{FF2B5EF4-FFF2-40B4-BE49-F238E27FC236}">
                <a16:creationId xmlns:a16="http://schemas.microsoft.com/office/drawing/2014/main" id="{2DDD2427-B020-4756-851D-C13A11356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r="5049" b="-2"/>
          <a:stretch/>
        </p:blipFill>
        <p:spPr>
          <a:xfrm>
            <a:off x="6626806" y="2590801"/>
            <a:ext cx="4817466" cy="34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4214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AnalogousFromRegularSeed_2SEEDS">
      <a:dk1>
        <a:srgbClr val="000000"/>
      </a:dk1>
      <a:lt1>
        <a:srgbClr val="FFFFFF"/>
      </a:lt1>
      <a:dk2>
        <a:srgbClr val="412C24"/>
      </a:dk2>
      <a:lt2>
        <a:srgbClr val="E2E7E8"/>
      </a:lt2>
      <a:accent1>
        <a:srgbClr val="B1503B"/>
      </a:accent1>
      <a:accent2>
        <a:srgbClr val="C34D69"/>
      </a:accent2>
      <a:accent3>
        <a:srgbClr val="C3944D"/>
      </a:accent3>
      <a:accent4>
        <a:srgbClr val="3BB193"/>
      </a:accent4>
      <a:accent5>
        <a:srgbClr val="4DB0C3"/>
      </a:accent5>
      <a:accent6>
        <a:srgbClr val="3B6DB1"/>
      </a:accent6>
      <a:hlink>
        <a:srgbClr val="358EA1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627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AvenirNext LT Pro Medium</vt:lpstr>
      <vt:lpstr>Sabon Next LT</vt:lpstr>
      <vt:lpstr>DappledVTI</vt:lpstr>
      <vt:lpstr>COF Dining at Wentworth</vt:lpstr>
      <vt:lpstr>What’s Going on at Wentworth?</vt:lpstr>
      <vt:lpstr>Dining Terminology at WIT</vt:lpstr>
      <vt:lpstr>BEATTY DINING COMMONS: All-You-Care-To-Eat (AYCTE)</vt:lpstr>
      <vt:lpstr> Leopard Café </vt:lpstr>
      <vt:lpstr>WIT Dining Plans:</vt:lpstr>
      <vt:lpstr>WIT Dining Plans: Unlimited</vt:lpstr>
      <vt:lpstr>WIT Dining Plans: Residential Full Plans</vt:lpstr>
      <vt:lpstr>WIT Dining Plans: Residential Partial Plans</vt:lpstr>
      <vt:lpstr>WIT Dining Plans: Non-Residential Plans</vt:lpstr>
      <vt:lpstr>Dining Plan Requirements</vt:lpstr>
      <vt:lpstr>Dining Plan Requirements (Cont’d)</vt:lpstr>
      <vt:lpstr>Dining Plans:  Door Prices at Beatty Cafe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 Dining at Wentworth</dc:title>
  <dc:creator>Braxton, Corey</dc:creator>
  <cp:lastModifiedBy>Cupper, Vicki L</cp:lastModifiedBy>
  <cp:revision>5</cp:revision>
  <cp:lastPrinted>2022-02-22T17:03:19Z</cp:lastPrinted>
  <dcterms:created xsi:type="dcterms:W3CDTF">2021-12-14T21:42:01Z</dcterms:created>
  <dcterms:modified xsi:type="dcterms:W3CDTF">2024-07-22T13:24:08Z</dcterms:modified>
</cp:coreProperties>
</file>